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2" r:id="rId3"/>
    <p:sldId id="258" r:id="rId4"/>
    <p:sldId id="266" r:id="rId5"/>
    <p:sldId id="285" r:id="rId6"/>
    <p:sldId id="286" r:id="rId7"/>
    <p:sldId id="269" r:id="rId8"/>
    <p:sldId id="259" r:id="rId9"/>
    <p:sldId id="271" r:id="rId10"/>
    <p:sldId id="272" r:id="rId11"/>
    <p:sldId id="287" r:id="rId12"/>
    <p:sldId id="288" r:id="rId13"/>
    <p:sldId id="289" r:id="rId14"/>
    <p:sldId id="273" r:id="rId15"/>
    <p:sldId id="260" r:id="rId16"/>
    <p:sldId id="275" r:id="rId17"/>
    <p:sldId id="276" r:id="rId18"/>
    <p:sldId id="290" r:id="rId19"/>
    <p:sldId id="291" r:id="rId20"/>
    <p:sldId id="300" r:id="rId21"/>
    <p:sldId id="292" r:id="rId22"/>
    <p:sldId id="293" r:id="rId23"/>
    <p:sldId id="261" r:id="rId24"/>
    <p:sldId id="278" r:id="rId25"/>
    <p:sldId id="279" r:id="rId26"/>
    <p:sldId id="297" r:id="rId27"/>
    <p:sldId id="298" r:id="rId28"/>
    <p:sldId id="299" r:id="rId29"/>
    <p:sldId id="301" r:id="rId30"/>
    <p:sldId id="296" r:id="rId31"/>
    <p:sldId id="295" r:id="rId32"/>
    <p:sldId id="284" r:id="rId33"/>
    <p:sldId id="302" r:id="rId3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F415BD-9464-415C-93F8-B94F66E64718}" type="doc">
      <dgm:prSet loTypeId="urn:microsoft.com/office/officeart/2005/8/layout/venn2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D5D99E38-5DB7-4B2A-9A0F-973E168C24AE}">
      <dgm:prSet phldrT="[Tekst]" custT="1"/>
      <dgm:spPr/>
      <dgm:t>
        <a:bodyPr/>
        <a:lstStyle/>
        <a:p>
          <a:r>
            <a:rPr lang="pl-PL" sz="1600" b="1" dirty="0" smtClean="0"/>
            <a:t>Rzeczywiste</a:t>
          </a:r>
          <a:endParaRPr lang="pl-PL" sz="1600" b="1" dirty="0"/>
        </a:p>
      </dgm:t>
    </dgm:pt>
    <dgm:pt modelId="{6F108424-1227-4121-BFB9-4AC2A5E8B214}" type="parTrans" cxnId="{EF67B411-DAFE-4998-AA82-F139273B3A29}">
      <dgm:prSet/>
      <dgm:spPr/>
      <dgm:t>
        <a:bodyPr/>
        <a:lstStyle/>
        <a:p>
          <a:endParaRPr lang="pl-PL"/>
        </a:p>
      </dgm:t>
    </dgm:pt>
    <dgm:pt modelId="{6B64DB5F-3F99-4760-84AA-4E99BB8CB412}" type="sibTrans" cxnId="{EF67B411-DAFE-4998-AA82-F139273B3A29}">
      <dgm:prSet/>
      <dgm:spPr/>
      <dgm:t>
        <a:bodyPr/>
        <a:lstStyle/>
        <a:p>
          <a:endParaRPr lang="pl-PL"/>
        </a:p>
      </dgm:t>
    </dgm:pt>
    <dgm:pt modelId="{1E2C9369-C7DF-4DAB-AF68-DF0F9916AD7D}">
      <dgm:prSet phldrT="[Tekst]" custT="1"/>
      <dgm:spPr/>
      <dgm:t>
        <a:bodyPr/>
        <a:lstStyle/>
        <a:p>
          <a:r>
            <a:rPr lang="pl-PL" sz="1600" b="1" dirty="0" smtClean="0"/>
            <a:t>Wymierne</a:t>
          </a:r>
          <a:endParaRPr lang="pl-PL" sz="1600" b="1" dirty="0"/>
        </a:p>
      </dgm:t>
    </dgm:pt>
    <dgm:pt modelId="{12EF5465-BD80-433D-AFEB-1650D9AC6560}" type="parTrans" cxnId="{D4C1EF06-8A83-4D8B-AAFC-C95094C5029A}">
      <dgm:prSet/>
      <dgm:spPr/>
      <dgm:t>
        <a:bodyPr/>
        <a:lstStyle/>
        <a:p>
          <a:endParaRPr lang="pl-PL"/>
        </a:p>
      </dgm:t>
    </dgm:pt>
    <dgm:pt modelId="{23620292-51A9-4408-9C08-2C1F820F07D6}" type="sibTrans" cxnId="{D4C1EF06-8A83-4D8B-AAFC-C95094C5029A}">
      <dgm:prSet/>
      <dgm:spPr/>
      <dgm:t>
        <a:bodyPr/>
        <a:lstStyle/>
        <a:p>
          <a:endParaRPr lang="pl-PL"/>
        </a:p>
      </dgm:t>
    </dgm:pt>
    <dgm:pt modelId="{8002FE21-2E35-4303-BE51-C9D8E2B6D21B}">
      <dgm:prSet phldrT="[Tekst]" custT="1"/>
      <dgm:spPr/>
      <dgm:t>
        <a:bodyPr/>
        <a:lstStyle/>
        <a:p>
          <a:r>
            <a:rPr lang="pl-PL" sz="1200" b="1" dirty="0" smtClean="0"/>
            <a:t>Całkowite</a:t>
          </a:r>
          <a:endParaRPr lang="pl-PL" sz="1200" b="1" dirty="0"/>
        </a:p>
      </dgm:t>
    </dgm:pt>
    <dgm:pt modelId="{8C3B344F-75A8-4181-AE5A-173B7EE2A16B}" type="parTrans" cxnId="{43D9124B-437D-4D32-B7EB-91439736F6E4}">
      <dgm:prSet/>
      <dgm:spPr/>
      <dgm:t>
        <a:bodyPr/>
        <a:lstStyle/>
        <a:p>
          <a:endParaRPr lang="pl-PL"/>
        </a:p>
      </dgm:t>
    </dgm:pt>
    <dgm:pt modelId="{E69C978A-C75B-41A9-A693-F044487865E1}" type="sibTrans" cxnId="{43D9124B-437D-4D32-B7EB-91439736F6E4}">
      <dgm:prSet/>
      <dgm:spPr/>
      <dgm:t>
        <a:bodyPr/>
        <a:lstStyle/>
        <a:p>
          <a:endParaRPr lang="pl-PL"/>
        </a:p>
      </dgm:t>
    </dgm:pt>
    <dgm:pt modelId="{5D4D048C-66EB-4F90-8AE2-4FEECE506DB6}">
      <dgm:prSet phldrT="[Tekst]" custT="1"/>
      <dgm:spPr/>
      <dgm:t>
        <a:bodyPr/>
        <a:lstStyle/>
        <a:p>
          <a:r>
            <a:rPr lang="pl-PL" sz="800" b="1" dirty="0" smtClean="0"/>
            <a:t>Naturalne</a:t>
          </a:r>
          <a:endParaRPr lang="pl-PL" sz="800" b="1" dirty="0"/>
        </a:p>
      </dgm:t>
    </dgm:pt>
    <dgm:pt modelId="{37050137-56DF-430A-8878-87BCA5F764C9}" type="parTrans" cxnId="{28AF1C5F-6072-42DF-8D26-0478CCE6E7A2}">
      <dgm:prSet/>
      <dgm:spPr/>
      <dgm:t>
        <a:bodyPr/>
        <a:lstStyle/>
        <a:p>
          <a:endParaRPr lang="pl-PL"/>
        </a:p>
      </dgm:t>
    </dgm:pt>
    <dgm:pt modelId="{849905A4-C2E0-4C80-8499-DFB71ED9A008}" type="sibTrans" cxnId="{28AF1C5F-6072-42DF-8D26-0478CCE6E7A2}">
      <dgm:prSet/>
      <dgm:spPr/>
      <dgm:t>
        <a:bodyPr/>
        <a:lstStyle/>
        <a:p>
          <a:endParaRPr lang="pl-PL"/>
        </a:p>
      </dgm:t>
    </dgm:pt>
    <dgm:pt modelId="{96913A4C-8A73-46E2-88C6-58C72086BE11}">
      <dgm:prSet phldrT="[Tekst]" custT="1"/>
      <dgm:spPr/>
      <dgm:t>
        <a:bodyPr/>
        <a:lstStyle/>
        <a:p>
          <a:r>
            <a:rPr lang="pl-PL" sz="1600" b="1" dirty="0" smtClean="0"/>
            <a:t>Zespolone</a:t>
          </a:r>
          <a:endParaRPr lang="pl-PL" sz="1600" b="1" dirty="0"/>
        </a:p>
      </dgm:t>
    </dgm:pt>
    <dgm:pt modelId="{AC15A49D-AF31-4796-8443-474E07B63CDB}" type="parTrans" cxnId="{713A1CC9-7370-438A-A668-DB8E985D151F}">
      <dgm:prSet/>
      <dgm:spPr/>
      <dgm:t>
        <a:bodyPr/>
        <a:lstStyle/>
        <a:p>
          <a:endParaRPr lang="pl-PL"/>
        </a:p>
      </dgm:t>
    </dgm:pt>
    <dgm:pt modelId="{55857950-7BD2-4E9A-A0A7-C0DCFB4DAA61}" type="sibTrans" cxnId="{713A1CC9-7370-438A-A668-DB8E985D151F}">
      <dgm:prSet/>
      <dgm:spPr/>
      <dgm:t>
        <a:bodyPr/>
        <a:lstStyle/>
        <a:p>
          <a:endParaRPr lang="pl-PL"/>
        </a:p>
      </dgm:t>
    </dgm:pt>
    <dgm:pt modelId="{7E1A9F79-FA9F-48B0-9D89-0682B98DCEAD}" type="pres">
      <dgm:prSet presAssocID="{15F415BD-9464-415C-93F8-B94F66E64718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73C8D10-C31A-45C8-8F57-83D9DDB1E765}" type="pres">
      <dgm:prSet presAssocID="{15F415BD-9464-415C-93F8-B94F66E64718}" presName="comp1" presStyleCnt="0"/>
      <dgm:spPr/>
    </dgm:pt>
    <dgm:pt modelId="{285FF689-8F4D-4E50-A474-F94E0DA46BAB}" type="pres">
      <dgm:prSet presAssocID="{15F415BD-9464-415C-93F8-B94F66E64718}" presName="circle1" presStyleLbl="node1" presStyleIdx="0" presStyleCnt="5" custLinFactNeighborX="583" custLinFactNeighborY="240"/>
      <dgm:spPr/>
      <dgm:t>
        <a:bodyPr/>
        <a:lstStyle/>
        <a:p>
          <a:endParaRPr lang="pl-PL"/>
        </a:p>
      </dgm:t>
    </dgm:pt>
    <dgm:pt modelId="{8BB0462D-A99C-4761-9A9A-2830CD96E594}" type="pres">
      <dgm:prSet presAssocID="{15F415BD-9464-415C-93F8-B94F66E64718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D59FE29-C074-443D-8DED-D389C9CB0BFB}" type="pres">
      <dgm:prSet presAssocID="{15F415BD-9464-415C-93F8-B94F66E64718}" presName="comp2" presStyleCnt="0"/>
      <dgm:spPr/>
    </dgm:pt>
    <dgm:pt modelId="{E65D3D66-9A5C-4E52-B437-312D2B21BCBF}" type="pres">
      <dgm:prSet presAssocID="{15F415BD-9464-415C-93F8-B94F66E64718}" presName="circle2" presStyleLbl="node1" presStyleIdx="1" presStyleCnt="5" custLinFactNeighborX="946" custLinFactNeighborY="-2830"/>
      <dgm:spPr/>
      <dgm:t>
        <a:bodyPr/>
        <a:lstStyle/>
        <a:p>
          <a:endParaRPr lang="pl-PL"/>
        </a:p>
      </dgm:t>
    </dgm:pt>
    <dgm:pt modelId="{75721E44-A25B-411A-BCA1-568923A4CBFB}" type="pres">
      <dgm:prSet presAssocID="{15F415BD-9464-415C-93F8-B94F66E64718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E640CFF-80DD-438D-885E-29328285C914}" type="pres">
      <dgm:prSet presAssocID="{15F415BD-9464-415C-93F8-B94F66E64718}" presName="comp3" presStyleCnt="0"/>
      <dgm:spPr/>
    </dgm:pt>
    <dgm:pt modelId="{088B1A98-F158-4AA7-A27D-C208C997B549}" type="pres">
      <dgm:prSet presAssocID="{15F415BD-9464-415C-93F8-B94F66E64718}" presName="circle3" presStyleLbl="node1" presStyleIdx="2" presStyleCnt="5" custScaleX="72077" custScaleY="72077" custLinFactNeighborX="-16908" custLinFactNeighborY="-10147"/>
      <dgm:spPr/>
      <dgm:t>
        <a:bodyPr/>
        <a:lstStyle/>
        <a:p>
          <a:endParaRPr lang="pl-PL"/>
        </a:p>
      </dgm:t>
    </dgm:pt>
    <dgm:pt modelId="{96BC03F0-8E9E-49BC-8491-EEE91BCDF426}" type="pres">
      <dgm:prSet presAssocID="{15F415BD-9464-415C-93F8-B94F66E64718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8418F58-8DD4-43D8-8B58-D6DEBA1B73AA}" type="pres">
      <dgm:prSet presAssocID="{15F415BD-9464-415C-93F8-B94F66E64718}" presName="comp4" presStyleCnt="0"/>
      <dgm:spPr/>
    </dgm:pt>
    <dgm:pt modelId="{0DA0F830-9A5D-4F13-BB2D-1F05D7222C4E}" type="pres">
      <dgm:prSet presAssocID="{15F415BD-9464-415C-93F8-B94F66E64718}" presName="circle4" presStyleLbl="node1" presStyleIdx="3" presStyleCnt="5" custScaleX="60603" custScaleY="60603" custLinFactNeighborX="-28662" custLinFactNeighborY="-19655"/>
      <dgm:spPr/>
      <dgm:t>
        <a:bodyPr/>
        <a:lstStyle/>
        <a:p>
          <a:endParaRPr lang="pl-PL"/>
        </a:p>
      </dgm:t>
    </dgm:pt>
    <dgm:pt modelId="{8BE562C7-8DEC-42C8-9743-74A67E349E37}" type="pres">
      <dgm:prSet presAssocID="{15F415BD-9464-415C-93F8-B94F66E64718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6D8D908-5E09-4D2A-B1B8-5291FB10BF7E}" type="pres">
      <dgm:prSet presAssocID="{15F415BD-9464-415C-93F8-B94F66E64718}" presName="comp5" presStyleCnt="0"/>
      <dgm:spPr/>
    </dgm:pt>
    <dgm:pt modelId="{46425AAC-A3A9-47BB-BD6B-E7A31EA0F2F1}" type="pres">
      <dgm:prSet presAssocID="{15F415BD-9464-415C-93F8-B94F66E64718}" presName="circle5" presStyleLbl="node1" presStyleIdx="4" presStyleCnt="5" custScaleX="46329" custScaleY="46329" custLinFactNeighborX="-38607" custLinFactNeighborY="-37250"/>
      <dgm:spPr/>
      <dgm:t>
        <a:bodyPr/>
        <a:lstStyle/>
        <a:p>
          <a:endParaRPr lang="pl-PL"/>
        </a:p>
      </dgm:t>
    </dgm:pt>
    <dgm:pt modelId="{E7401040-835C-4125-A193-B8007E714D09}" type="pres">
      <dgm:prSet presAssocID="{15F415BD-9464-415C-93F8-B94F66E64718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FED8187-FB29-4881-ACCE-093991559977}" type="presOf" srcId="{1E2C9369-C7DF-4DAB-AF68-DF0F9916AD7D}" destId="{088B1A98-F158-4AA7-A27D-C208C997B549}" srcOrd="0" destOrd="0" presId="urn:microsoft.com/office/officeart/2005/8/layout/venn2"/>
    <dgm:cxn modelId="{B042AB73-3C08-4AB4-9005-7AB6A8E47B02}" type="presOf" srcId="{1E2C9369-C7DF-4DAB-AF68-DF0F9916AD7D}" destId="{96BC03F0-8E9E-49BC-8491-EEE91BCDF426}" srcOrd="1" destOrd="0" presId="urn:microsoft.com/office/officeart/2005/8/layout/venn2"/>
    <dgm:cxn modelId="{713A1CC9-7370-438A-A668-DB8E985D151F}" srcId="{15F415BD-9464-415C-93F8-B94F66E64718}" destId="{96913A4C-8A73-46E2-88C6-58C72086BE11}" srcOrd="0" destOrd="0" parTransId="{AC15A49D-AF31-4796-8443-474E07B63CDB}" sibTransId="{55857950-7BD2-4E9A-A0A7-C0DCFB4DAA61}"/>
    <dgm:cxn modelId="{7B93B3A8-05FA-44BA-B8DD-26A44D16CDE7}" type="presOf" srcId="{D5D99E38-5DB7-4B2A-9A0F-973E168C24AE}" destId="{E65D3D66-9A5C-4E52-B437-312D2B21BCBF}" srcOrd="0" destOrd="0" presId="urn:microsoft.com/office/officeart/2005/8/layout/venn2"/>
    <dgm:cxn modelId="{A6B11999-C34C-48FB-A04F-69E96A38B41B}" type="presOf" srcId="{5D4D048C-66EB-4F90-8AE2-4FEECE506DB6}" destId="{E7401040-835C-4125-A193-B8007E714D09}" srcOrd="1" destOrd="0" presId="urn:microsoft.com/office/officeart/2005/8/layout/venn2"/>
    <dgm:cxn modelId="{D5446EE3-0BD7-4CD5-9FE9-D2B57B9DA13E}" type="presOf" srcId="{8002FE21-2E35-4303-BE51-C9D8E2B6D21B}" destId="{0DA0F830-9A5D-4F13-BB2D-1F05D7222C4E}" srcOrd="0" destOrd="0" presId="urn:microsoft.com/office/officeart/2005/8/layout/venn2"/>
    <dgm:cxn modelId="{B3EC3EC4-6867-4728-B4CD-41CC4E3F04BC}" type="presOf" srcId="{15F415BD-9464-415C-93F8-B94F66E64718}" destId="{7E1A9F79-FA9F-48B0-9D89-0682B98DCEAD}" srcOrd="0" destOrd="0" presId="urn:microsoft.com/office/officeart/2005/8/layout/venn2"/>
    <dgm:cxn modelId="{91EF6D37-47B4-4572-B93B-CAE8BFD186C0}" type="presOf" srcId="{D5D99E38-5DB7-4B2A-9A0F-973E168C24AE}" destId="{75721E44-A25B-411A-BCA1-568923A4CBFB}" srcOrd="1" destOrd="0" presId="urn:microsoft.com/office/officeart/2005/8/layout/venn2"/>
    <dgm:cxn modelId="{28AF1C5F-6072-42DF-8D26-0478CCE6E7A2}" srcId="{15F415BD-9464-415C-93F8-B94F66E64718}" destId="{5D4D048C-66EB-4F90-8AE2-4FEECE506DB6}" srcOrd="4" destOrd="0" parTransId="{37050137-56DF-430A-8878-87BCA5F764C9}" sibTransId="{849905A4-C2E0-4C80-8499-DFB71ED9A008}"/>
    <dgm:cxn modelId="{280B51B5-AF69-46C9-8FB1-A6A91DE0F9F3}" type="presOf" srcId="{5D4D048C-66EB-4F90-8AE2-4FEECE506DB6}" destId="{46425AAC-A3A9-47BB-BD6B-E7A31EA0F2F1}" srcOrd="0" destOrd="0" presId="urn:microsoft.com/office/officeart/2005/8/layout/venn2"/>
    <dgm:cxn modelId="{43D9124B-437D-4D32-B7EB-91439736F6E4}" srcId="{15F415BD-9464-415C-93F8-B94F66E64718}" destId="{8002FE21-2E35-4303-BE51-C9D8E2B6D21B}" srcOrd="3" destOrd="0" parTransId="{8C3B344F-75A8-4181-AE5A-173B7EE2A16B}" sibTransId="{E69C978A-C75B-41A9-A693-F044487865E1}"/>
    <dgm:cxn modelId="{EFFA00BE-752B-44BE-B716-AD38CAF52DDC}" type="presOf" srcId="{8002FE21-2E35-4303-BE51-C9D8E2B6D21B}" destId="{8BE562C7-8DEC-42C8-9743-74A67E349E37}" srcOrd="1" destOrd="0" presId="urn:microsoft.com/office/officeart/2005/8/layout/venn2"/>
    <dgm:cxn modelId="{B846327C-4CA2-4903-B767-2E8ED4F15A81}" type="presOf" srcId="{96913A4C-8A73-46E2-88C6-58C72086BE11}" destId="{285FF689-8F4D-4E50-A474-F94E0DA46BAB}" srcOrd="0" destOrd="0" presId="urn:microsoft.com/office/officeart/2005/8/layout/venn2"/>
    <dgm:cxn modelId="{EF67B411-DAFE-4998-AA82-F139273B3A29}" srcId="{15F415BD-9464-415C-93F8-B94F66E64718}" destId="{D5D99E38-5DB7-4B2A-9A0F-973E168C24AE}" srcOrd="1" destOrd="0" parTransId="{6F108424-1227-4121-BFB9-4AC2A5E8B214}" sibTransId="{6B64DB5F-3F99-4760-84AA-4E99BB8CB412}"/>
    <dgm:cxn modelId="{5DA1B215-86CF-4845-B0F3-D483DA26B402}" type="presOf" srcId="{96913A4C-8A73-46E2-88C6-58C72086BE11}" destId="{8BB0462D-A99C-4761-9A9A-2830CD96E594}" srcOrd="1" destOrd="0" presId="urn:microsoft.com/office/officeart/2005/8/layout/venn2"/>
    <dgm:cxn modelId="{D4C1EF06-8A83-4D8B-AAFC-C95094C5029A}" srcId="{15F415BD-9464-415C-93F8-B94F66E64718}" destId="{1E2C9369-C7DF-4DAB-AF68-DF0F9916AD7D}" srcOrd="2" destOrd="0" parTransId="{12EF5465-BD80-433D-AFEB-1650D9AC6560}" sibTransId="{23620292-51A9-4408-9C08-2C1F820F07D6}"/>
    <dgm:cxn modelId="{FF9FAA69-780D-4A39-96A4-D58FF165CF59}" type="presParOf" srcId="{7E1A9F79-FA9F-48B0-9D89-0682B98DCEAD}" destId="{873C8D10-C31A-45C8-8F57-83D9DDB1E765}" srcOrd="0" destOrd="0" presId="urn:microsoft.com/office/officeart/2005/8/layout/venn2"/>
    <dgm:cxn modelId="{5E9DF1A0-98D1-4C89-8C8F-A20148DE6B65}" type="presParOf" srcId="{873C8D10-C31A-45C8-8F57-83D9DDB1E765}" destId="{285FF689-8F4D-4E50-A474-F94E0DA46BAB}" srcOrd="0" destOrd="0" presId="urn:microsoft.com/office/officeart/2005/8/layout/venn2"/>
    <dgm:cxn modelId="{B04F9878-E287-4A0E-8DD0-02E4A1F2ACF6}" type="presParOf" srcId="{873C8D10-C31A-45C8-8F57-83D9DDB1E765}" destId="{8BB0462D-A99C-4761-9A9A-2830CD96E594}" srcOrd="1" destOrd="0" presId="urn:microsoft.com/office/officeart/2005/8/layout/venn2"/>
    <dgm:cxn modelId="{071C789D-B0D1-40FA-9A28-EE203B26FEB8}" type="presParOf" srcId="{7E1A9F79-FA9F-48B0-9D89-0682B98DCEAD}" destId="{DD59FE29-C074-443D-8DED-D389C9CB0BFB}" srcOrd="1" destOrd="0" presId="urn:microsoft.com/office/officeart/2005/8/layout/venn2"/>
    <dgm:cxn modelId="{C98199D4-5975-4116-8126-42EE403A21E6}" type="presParOf" srcId="{DD59FE29-C074-443D-8DED-D389C9CB0BFB}" destId="{E65D3D66-9A5C-4E52-B437-312D2B21BCBF}" srcOrd="0" destOrd="0" presId="urn:microsoft.com/office/officeart/2005/8/layout/venn2"/>
    <dgm:cxn modelId="{BA157722-689B-4ACF-A42D-27E1964587D9}" type="presParOf" srcId="{DD59FE29-C074-443D-8DED-D389C9CB0BFB}" destId="{75721E44-A25B-411A-BCA1-568923A4CBFB}" srcOrd="1" destOrd="0" presId="urn:microsoft.com/office/officeart/2005/8/layout/venn2"/>
    <dgm:cxn modelId="{E31779B9-1878-4FF4-9260-7B58973E85DD}" type="presParOf" srcId="{7E1A9F79-FA9F-48B0-9D89-0682B98DCEAD}" destId="{8E640CFF-80DD-438D-885E-29328285C914}" srcOrd="2" destOrd="0" presId="urn:microsoft.com/office/officeart/2005/8/layout/venn2"/>
    <dgm:cxn modelId="{BCA69D4D-9F33-4A05-A380-FA137C098BA6}" type="presParOf" srcId="{8E640CFF-80DD-438D-885E-29328285C914}" destId="{088B1A98-F158-4AA7-A27D-C208C997B549}" srcOrd="0" destOrd="0" presId="urn:microsoft.com/office/officeart/2005/8/layout/venn2"/>
    <dgm:cxn modelId="{E3F78164-7D64-4E23-8860-C740D9D7CA12}" type="presParOf" srcId="{8E640CFF-80DD-438D-885E-29328285C914}" destId="{96BC03F0-8E9E-49BC-8491-EEE91BCDF426}" srcOrd="1" destOrd="0" presId="urn:microsoft.com/office/officeart/2005/8/layout/venn2"/>
    <dgm:cxn modelId="{22A9518D-0FE7-4A56-8ECE-BB5141E8EDEB}" type="presParOf" srcId="{7E1A9F79-FA9F-48B0-9D89-0682B98DCEAD}" destId="{F8418F58-8DD4-43D8-8B58-D6DEBA1B73AA}" srcOrd="3" destOrd="0" presId="urn:microsoft.com/office/officeart/2005/8/layout/venn2"/>
    <dgm:cxn modelId="{44DD8DAB-8EEA-4E12-81F1-3EFC99E73F65}" type="presParOf" srcId="{F8418F58-8DD4-43D8-8B58-D6DEBA1B73AA}" destId="{0DA0F830-9A5D-4F13-BB2D-1F05D7222C4E}" srcOrd="0" destOrd="0" presId="urn:microsoft.com/office/officeart/2005/8/layout/venn2"/>
    <dgm:cxn modelId="{F73DB0A2-025C-40B0-93BC-1422B1C2EFE4}" type="presParOf" srcId="{F8418F58-8DD4-43D8-8B58-D6DEBA1B73AA}" destId="{8BE562C7-8DEC-42C8-9743-74A67E349E37}" srcOrd="1" destOrd="0" presId="urn:microsoft.com/office/officeart/2005/8/layout/venn2"/>
    <dgm:cxn modelId="{9D47376A-37CF-4139-8BB8-70247A422875}" type="presParOf" srcId="{7E1A9F79-FA9F-48B0-9D89-0682B98DCEAD}" destId="{76D8D908-5E09-4D2A-B1B8-5291FB10BF7E}" srcOrd="4" destOrd="0" presId="urn:microsoft.com/office/officeart/2005/8/layout/venn2"/>
    <dgm:cxn modelId="{438ACE21-DE5C-4A33-BB09-2CD3035DD668}" type="presParOf" srcId="{76D8D908-5E09-4D2A-B1B8-5291FB10BF7E}" destId="{46425AAC-A3A9-47BB-BD6B-E7A31EA0F2F1}" srcOrd="0" destOrd="0" presId="urn:microsoft.com/office/officeart/2005/8/layout/venn2"/>
    <dgm:cxn modelId="{9B55F0B1-8622-4FCC-84F8-823B97D3B979}" type="presParOf" srcId="{76D8D908-5E09-4D2A-B1B8-5291FB10BF7E}" destId="{E7401040-835C-4125-A193-B8007E714D09}" srcOrd="1" destOrd="0" presId="urn:microsoft.com/office/officeart/2005/8/layout/ven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052F-7E73-4158-B516-80548AB68B18}" type="datetimeFigureOut">
              <a:rPr lang="pl-PL" smtClean="0"/>
              <a:pPr/>
              <a:t>2008-05-31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8E40-E35A-4ADA-A619-E4FC00C6121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052F-7E73-4158-B516-80548AB68B18}" type="datetimeFigureOut">
              <a:rPr lang="pl-PL" smtClean="0"/>
              <a:pPr/>
              <a:t>2008-05-31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8E40-E35A-4ADA-A619-E4FC00C6121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052F-7E73-4158-B516-80548AB68B18}" type="datetimeFigureOut">
              <a:rPr lang="pl-PL" smtClean="0"/>
              <a:pPr/>
              <a:t>2008-05-31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8E40-E35A-4ADA-A619-E4FC00C6121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052F-7E73-4158-B516-80548AB68B18}" type="datetimeFigureOut">
              <a:rPr lang="pl-PL" smtClean="0"/>
              <a:pPr/>
              <a:t>2008-05-31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8E40-E35A-4ADA-A619-E4FC00C6121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052F-7E73-4158-B516-80548AB68B18}" type="datetimeFigureOut">
              <a:rPr lang="pl-PL" smtClean="0"/>
              <a:pPr/>
              <a:t>2008-05-31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8E40-E35A-4ADA-A619-E4FC00C6121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052F-7E73-4158-B516-80548AB68B18}" type="datetimeFigureOut">
              <a:rPr lang="pl-PL" smtClean="0"/>
              <a:pPr/>
              <a:t>2008-05-31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8E40-E35A-4ADA-A619-E4FC00C6121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052F-7E73-4158-B516-80548AB68B18}" type="datetimeFigureOut">
              <a:rPr lang="pl-PL" smtClean="0"/>
              <a:pPr/>
              <a:t>2008-05-31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8E40-E35A-4ADA-A619-E4FC00C6121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052F-7E73-4158-B516-80548AB68B18}" type="datetimeFigureOut">
              <a:rPr lang="pl-PL" smtClean="0"/>
              <a:pPr/>
              <a:t>2008-05-31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8E40-E35A-4ADA-A619-E4FC00C6121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052F-7E73-4158-B516-80548AB68B18}" type="datetimeFigureOut">
              <a:rPr lang="pl-PL" smtClean="0"/>
              <a:pPr/>
              <a:t>2008-05-31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8E40-E35A-4ADA-A619-E4FC00C6121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052F-7E73-4158-B516-80548AB68B18}" type="datetimeFigureOut">
              <a:rPr lang="pl-PL" smtClean="0"/>
              <a:pPr/>
              <a:t>2008-05-31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8E40-E35A-4ADA-A619-E4FC00C6121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Prostokąt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F30052F-7E73-4158-B516-80548AB68B18}" type="datetimeFigureOut">
              <a:rPr lang="pl-PL" smtClean="0"/>
              <a:pPr/>
              <a:t>2008-05-31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ECC8E40-E35A-4ADA-A619-E4FC00C6121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Prostokąt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F30052F-7E73-4158-B516-80548AB68B18}" type="datetimeFigureOut">
              <a:rPr lang="pl-PL" smtClean="0"/>
              <a:pPr/>
              <a:t>2008-05-31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ECC8E40-E35A-4ADA-A619-E4FC00C6121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Nauki ścisłe </a:t>
            </a:r>
            <a:r>
              <a:rPr lang="pl-PL" dirty="0" err="1" smtClean="0"/>
              <a:t>vs</a:t>
            </a:r>
            <a:r>
              <a:rPr lang="pl-PL" dirty="0" smtClean="0"/>
              <a:t>. złożoność świata przyrody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Układy chaotyczne i złożone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428992" y="5643578"/>
            <a:ext cx="5500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/>
              <a:t>Witold Bołt</a:t>
            </a:r>
          </a:p>
          <a:p>
            <a:pPr algn="r"/>
            <a:r>
              <a:rPr lang="pl-PL" dirty="0" smtClean="0"/>
              <a:t>Koło Naukowe Kolor</a:t>
            </a:r>
          </a:p>
          <a:p>
            <a:pPr algn="r"/>
            <a:r>
              <a:rPr lang="pl-PL" dirty="0" err="1" smtClean="0"/>
              <a:t>ja@hope.art.pl</a:t>
            </a:r>
            <a:r>
              <a:rPr lang="pl-PL" dirty="0" smtClean="0"/>
              <a:t> :: </a:t>
            </a:r>
            <a:r>
              <a:rPr lang="pl-PL" dirty="0" err="1" smtClean="0"/>
              <a:t>www.hope.art.pl</a:t>
            </a:r>
            <a:endParaRPr lang="pl-PL" dirty="0"/>
          </a:p>
        </p:txBody>
      </p:sp>
      <p:pic>
        <p:nvPicPr>
          <p:cNvPr id="3075" name="Picture 3" descr="C:\Users\houp\Documents\bfn-foto\P52501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357826"/>
            <a:ext cx="1785918" cy="1236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az 6" descr="2008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9586" y="214290"/>
            <a:ext cx="971796" cy="1192346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Paproć </a:t>
            </a:r>
            <a:r>
              <a:rPr lang="pl-PL" dirty="0" err="1" smtClean="0"/>
              <a:t>Barnsleya</a:t>
            </a:r>
            <a:endParaRPr lang="pl-PL" dirty="0"/>
          </a:p>
        </p:txBody>
      </p:sp>
      <p:pic>
        <p:nvPicPr>
          <p:cNvPr id="7" name="Symbol zastępczy obrazu 6" descr="Fractal_fern1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535" b="3164"/>
          <a:stretch>
            <a:fillRect/>
          </a:stretch>
        </p:blipFill>
        <p:spPr>
          <a:xfrm>
            <a:off x="4429124" y="2071678"/>
            <a:ext cx="3086542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i="1" dirty="0" smtClean="0"/>
          </a:p>
          <a:p>
            <a:endParaRPr lang="pl-PL" i="1" dirty="0" smtClean="0"/>
          </a:p>
          <a:p>
            <a:endParaRPr lang="pl-PL" i="1" dirty="0" smtClean="0"/>
          </a:p>
          <a:p>
            <a:r>
              <a:rPr lang="pl-PL" i="1" dirty="0" smtClean="0"/>
              <a:t>Zbiór </a:t>
            </a:r>
            <a:r>
              <a:rPr lang="pl-PL" b="1" i="1" dirty="0" smtClean="0"/>
              <a:t>F</a:t>
            </a:r>
            <a:r>
              <a:rPr lang="pl-PL" i="1" dirty="0" smtClean="0"/>
              <a:t> składa się z 4 odwzorowań:</a:t>
            </a:r>
          </a:p>
          <a:p>
            <a:endParaRPr lang="pl-PL" i="1" dirty="0" smtClean="0"/>
          </a:p>
          <a:p>
            <a:r>
              <a:rPr lang="es-ES" i="1" dirty="0" smtClean="0"/>
              <a:t>f</a:t>
            </a:r>
            <a:r>
              <a:rPr lang="es-ES" baseline="-25000" dirty="0" smtClean="0"/>
              <a:t>1</a:t>
            </a:r>
            <a:r>
              <a:rPr lang="es-ES" dirty="0" smtClean="0"/>
              <a:t>(</a:t>
            </a:r>
            <a:r>
              <a:rPr lang="es-ES" i="1" dirty="0" smtClean="0"/>
              <a:t>x</a:t>
            </a:r>
            <a:r>
              <a:rPr lang="es-ES" dirty="0" smtClean="0"/>
              <a:t>,</a:t>
            </a:r>
            <a:r>
              <a:rPr lang="es-ES" i="1" dirty="0" smtClean="0"/>
              <a:t>y</a:t>
            </a:r>
            <a:r>
              <a:rPr lang="es-ES" dirty="0" smtClean="0"/>
              <a:t>) = (0.85</a:t>
            </a:r>
            <a:r>
              <a:rPr lang="es-ES" i="1" dirty="0" smtClean="0"/>
              <a:t>x</a:t>
            </a:r>
            <a:r>
              <a:rPr lang="es-ES" dirty="0" smtClean="0"/>
              <a:t> + 0.04</a:t>
            </a:r>
            <a:r>
              <a:rPr lang="es-ES" i="1" dirty="0" smtClean="0"/>
              <a:t>y</a:t>
            </a:r>
            <a:r>
              <a:rPr lang="es-ES" dirty="0" smtClean="0"/>
              <a:t>, </a:t>
            </a:r>
            <a:endParaRPr lang="pl-PL" dirty="0" smtClean="0"/>
          </a:p>
          <a:p>
            <a:r>
              <a:rPr lang="es-ES" dirty="0" smtClean="0"/>
              <a:t>− 0.04</a:t>
            </a:r>
            <a:r>
              <a:rPr lang="es-ES" i="1" dirty="0" smtClean="0"/>
              <a:t>x</a:t>
            </a:r>
            <a:r>
              <a:rPr lang="es-ES" dirty="0" smtClean="0"/>
              <a:t> + 0.85</a:t>
            </a:r>
            <a:r>
              <a:rPr lang="es-ES" i="1" dirty="0" smtClean="0"/>
              <a:t>y</a:t>
            </a:r>
            <a:r>
              <a:rPr lang="es-ES" dirty="0" smtClean="0"/>
              <a:t> + 1.6)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 smtClean="0"/>
          </a:p>
          <a:p>
            <a:r>
              <a:rPr lang="es-ES" i="1" dirty="0" smtClean="0"/>
              <a:t>f</a:t>
            </a:r>
            <a:r>
              <a:rPr lang="es-ES" baseline="-25000" dirty="0" smtClean="0"/>
              <a:t>2</a:t>
            </a:r>
            <a:r>
              <a:rPr lang="es-ES" dirty="0" smtClean="0"/>
              <a:t>(</a:t>
            </a:r>
            <a:r>
              <a:rPr lang="es-ES" i="1" dirty="0" smtClean="0"/>
              <a:t>x</a:t>
            </a:r>
            <a:r>
              <a:rPr lang="es-ES" dirty="0" smtClean="0"/>
              <a:t>,</a:t>
            </a:r>
            <a:r>
              <a:rPr lang="es-ES" i="1" dirty="0" smtClean="0"/>
              <a:t>y</a:t>
            </a:r>
            <a:r>
              <a:rPr lang="es-ES" dirty="0" smtClean="0"/>
              <a:t>) = ( − 0.15</a:t>
            </a:r>
            <a:r>
              <a:rPr lang="es-ES" i="1" dirty="0" smtClean="0"/>
              <a:t>x</a:t>
            </a:r>
            <a:r>
              <a:rPr lang="es-ES" dirty="0" smtClean="0"/>
              <a:t> + 0.28</a:t>
            </a:r>
            <a:r>
              <a:rPr lang="es-ES" i="1" dirty="0" smtClean="0"/>
              <a:t>y</a:t>
            </a:r>
            <a:r>
              <a:rPr lang="es-ES" dirty="0" smtClean="0"/>
              <a:t>,</a:t>
            </a:r>
            <a:endParaRPr lang="pl-PL" dirty="0" smtClean="0"/>
          </a:p>
          <a:p>
            <a:r>
              <a:rPr lang="es-ES" dirty="0" smtClean="0"/>
              <a:t>0.26</a:t>
            </a:r>
            <a:r>
              <a:rPr lang="es-ES" i="1" dirty="0" smtClean="0"/>
              <a:t>x</a:t>
            </a:r>
            <a:r>
              <a:rPr lang="es-ES" dirty="0" smtClean="0"/>
              <a:t> + 0.24</a:t>
            </a:r>
            <a:r>
              <a:rPr lang="es-ES" i="1" dirty="0" smtClean="0"/>
              <a:t>y</a:t>
            </a:r>
            <a:r>
              <a:rPr lang="es-ES" dirty="0" smtClean="0"/>
              <a:t> + 0.44) </a:t>
            </a:r>
            <a:endParaRPr lang="pl-PL" dirty="0" smtClean="0"/>
          </a:p>
          <a:p>
            <a:endParaRPr lang="pl-PL" i="1" dirty="0" smtClean="0"/>
          </a:p>
          <a:p>
            <a:r>
              <a:rPr lang="es-ES" i="1" dirty="0" smtClean="0"/>
              <a:t>f</a:t>
            </a:r>
            <a:r>
              <a:rPr lang="es-ES" baseline="-25000" dirty="0" smtClean="0"/>
              <a:t>3</a:t>
            </a:r>
            <a:r>
              <a:rPr lang="es-ES" dirty="0" smtClean="0"/>
              <a:t>(</a:t>
            </a:r>
            <a:r>
              <a:rPr lang="es-ES" i="1" dirty="0" smtClean="0"/>
              <a:t>x</a:t>
            </a:r>
            <a:r>
              <a:rPr lang="es-ES" dirty="0" smtClean="0"/>
              <a:t>,</a:t>
            </a:r>
            <a:r>
              <a:rPr lang="es-ES" i="1" dirty="0" smtClean="0"/>
              <a:t>y</a:t>
            </a:r>
            <a:r>
              <a:rPr lang="es-ES" dirty="0" smtClean="0"/>
              <a:t>) = (0.20</a:t>
            </a:r>
            <a:r>
              <a:rPr lang="es-ES" i="1" dirty="0" smtClean="0"/>
              <a:t>x</a:t>
            </a:r>
            <a:r>
              <a:rPr lang="es-ES" dirty="0" smtClean="0"/>
              <a:t> − 0.26</a:t>
            </a:r>
            <a:r>
              <a:rPr lang="es-ES" i="1" dirty="0" smtClean="0"/>
              <a:t>y</a:t>
            </a:r>
            <a:r>
              <a:rPr lang="es-ES" dirty="0" smtClean="0"/>
              <a:t>,</a:t>
            </a:r>
            <a:endParaRPr lang="pl-PL" dirty="0" smtClean="0"/>
          </a:p>
          <a:p>
            <a:r>
              <a:rPr lang="es-ES" dirty="0" smtClean="0"/>
              <a:t>0.23</a:t>
            </a:r>
            <a:r>
              <a:rPr lang="es-ES" i="1" dirty="0" smtClean="0"/>
              <a:t>x</a:t>
            </a:r>
            <a:r>
              <a:rPr lang="es-ES" dirty="0" smtClean="0"/>
              <a:t> + 0.22</a:t>
            </a:r>
            <a:r>
              <a:rPr lang="es-ES" i="1" dirty="0" smtClean="0"/>
              <a:t>y</a:t>
            </a:r>
            <a:r>
              <a:rPr lang="es-ES" dirty="0" smtClean="0"/>
              <a:t> + 1.6) </a:t>
            </a:r>
            <a:endParaRPr lang="pl-PL" dirty="0" smtClean="0"/>
          </a:p>
          <a:p>
            <a:endParaRPr lang="pl-PL" i="1" dirty="0" smtClean="0"/>
          </a:p>
          <a:p>
            <a:r>
              <a:rPr lang="es-ES" i="1" dirty="0" smtClean="0"/>
              <a:t>f</a:t>
            </a:r>
            <a:r>
              <a:rPr lang="es-ES" baseline="-25000" dirty="0" smtClean="0"/>
              <a:t>4</a:t>
            </a:r>
            <a:r>
              <a:rPr lang="es-ES" dirty="0" smtClean="0"/>
              <a:t>(</a:t>
            </a:r>
            <a:r>
              <a:rPr lang="es-ES" i="1" dirty="0" smtClean="0"/>
              <a:t>x</a:t>
            </a:r>
            <a:r>
              <a:rPr lang="es-ES" dirty="0" smtClean="0"/>
              <a:t>,</a:t>
            </a:r>
            <a:r>
              <a:rPr lang="es-ES" i="1" dirty="0" smtClean="0"/>
              <a:t>y</a:t>
            </a:r>
            <a:r>
              <a:rPr lang="es-ES" dirty="0" smtClean="0"/>
              <a:t>) = (0</a:t>
            </a:r>
            <a:r>
              <a:rPr lang="pl-PL" dirty="0" smtClean="0"/>
              <a:t> </a:t>
            </a:r>
            <a:r>
              <a:rPr lang="es-ES" dirty="0" smtClean="0"/>
              <a:t>,</a:t>
            </a:r>
            <a:r>
              <a:rPr lang="pl-PL" dirty="0" smtClean="0"/>
              <a:t> </a:t>
            </a:r>
            <a:r>
              <a:rPr lang="es-ES" dirty="0" smtClean="0"/>
              <a:t>0.16</a:t>
            </a:r>
            <a:r>
              <a:rPr lang="es-ES" i="1" dirty="0" smtClean="0"/>
              <a:t>y</a:t>
            </a:r>
            <a:r>
              <a:rPr lang="es-ES" dirty="0" smtClean="0"/>
              <a:t>). </a:t>
            </a:r>
            <a:endParaRPr lang="pl-PL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Gra w chaos</a:t>
            </a:r>
            <a:endParaRPr lang="pl-PL" dirty="0"/>
          </a:p>
        </p:txBody>
      </p:sp>
      <p:pic>
        <p:nvPicPr>
          <p:cNvPr id="12" name="Symbol zastępczy obrazu 11" descr="Bez-nazwy-1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53" b="253"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550020" cy="4915494"/>
          </a:xfrm>
        </p:spPr>
        <p:txBody>
          <a:bodyPr>
            <a:noAutofit/>
          </a:bodyPr>
          <a:lstStyle/>
          <a:p>
            <a:r>
              <a:rPr lang="pl-PL" sz="1600" b="1" dirty="0" smtClean="0"/>
              <a:t>Zasady gry: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/>
              <a:t>Ustalmy jakiś wielokąt – np. trójkąt.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/>
              <a:t>Wybieramy losowo punkt w środku trójkąta.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/>
              <a:t>Następnie powtarzamy w „nieskończoność” następującą procedurę:</a:t>
            </a:r>
            <a:br>
              <a:rPr lang="pl-PL" sz="1600" dirty="0" smtClean="0"/>
            </a:br>
            <a:endParaRPr lang="pl-PL" sz="1600" dirty="0" smtClean="0"/>
          </a:p>
          <a:p>
            <a:pPr marL="85725" indent="-85725">
              <a:buSzPct val="100000"/>
              <a:buFont typeface="+mj-lt"/>
              <a:buAutoNum type="arabicPeriod"/>
            </a:pPr>
            <a:r>
              <a:rPr lang="pl-PL" dirty="0" smtClean="0"/>
              <a:t>Wyznaczamy odcinek łączący wybrany punkt z wybranym wierzchołkiem.</a:t>
            </a:r>
          </a:p>
          <a:p>
            <a:pPr marL="85725" indent="-85725">
              <a:buFont typeface="+mj-lt"/>
              <a:buAutoNum type="arabicPeriod"/>
            </a:pPr>
            <a:r>
              <a:rPr lang="pl-PL" dirty="0" smtClean="0"/>
              <a:t>Wyznaczamy punkt leżący na tym odcinku – w jego środku (w połowie odległości).</a:t>
            </a:r>
          </a:p>
          <a:p>
            <a:pPr marL="85725" indent="-85725">
              <a:buFont typeface="+mj-lt"/>
              <a:buAutoNum type="arabicPeriod"/>
            </a:pPr>
            <a:r>
              <a:rPr lang="pl-PL" dirty="0" smtClean="0"/>
              <a:t>Tak wyznaczony punkt staje się kolejnym punktem startowym.</a:t>
            </a:r>
          </a:p>
          <a:p>
            <a:pPr marL="85725" indent="-85725">
              <a:buFont typeface="+mj-lt"/>
              <a:buAutoNum type="arabicPeriod"/>
            </a:pPr>
            <a:r>
              <a:rPr lang="pl-PL" dirty="0" smtClean="0"/>
              <a:t>Losujemy znów jeden z wierzchołków.</a:t>
            </a:r>
          </a:p>
          <a:p>
            <a:pPr marL="85725" indent="-85725">
              <a:buFont typeface="+mj-lt"/>
              <a:buAutoNum type="arabicPeriod"/>
            </a:pPr>
            <a:r>
              <a:rPr lang="pl-PL" dirty="0" smtClean="0"/>
              <a:t>I wracamy do punktu 1.</a:t>
            </a:r>
            <a:endParaRPr lang="pl-PL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Liczby zespolone</a:t>
            </a:r>
            <a:endParaRPr lang="pl-PL" dirty="0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Elipsa 7"/>
          <p:cNvSpPr/>
          <p:nvPr/>
        </p:nvSpPr>
        <p:spPr>
          <a:xfrm>
            <a:off x="5286380" y="3214686"/>
            <a:ext cx="928694" cy="9286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5286380" y="3571876"/>
            <a:ext cx="10001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b="1" dirty="0" smtClean="0">
                <a:solidFill>
                  <a:schemeClr val="bg1"/>
                </a:solidFill>
              </a:rPr>
              <a:t>Niewymierne</a:t>
            </a:r>
            <a:endParaRPr lang="pl-PL" sz="105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425AAC-A3A9-47BB-BD6B-E7A31EA0F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46425AAC-A3A9-47BB-BD6B-E7A31EA0F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46425AAC-A3A9-47BB-BD6B-E7A31EA0F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A0F830-9A5D-4F13-BB2D-1F05D7222C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0DA0F830-9A5D-4F13-BB2D-1F05D7222C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0DA0F830-9A5D-4F13-BB2D-1F05D7222C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8B1A98-F158-4AA7-A27D-C208C997B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088B1A98-F158-4AA7-A27D-C208C997B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088B1A98-F158-4AA7-A27D-C208C997B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5D3D66-9A5C-4E52-B437-312D2B21B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E65D3D66-9A5C-4E52-B437-312D2B21B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E65D3D66-9A5C-4E52-B437-312D2B21B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5FF689-8F4D-4E50-A474-F94E0DA46B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graphicEl>
                                              <a:dgm id="{285FF689-8F4D-4E50-A474-F94E0DA46B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graphicEl>
                                              <a:dgm id="{285FF689-8F4D-4E50-A474-F94E0DA46B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 rev="1"/>
        </p:bldSub>
      </p:bldGraphic>
      <p:bldP spid="8" grpId="0" uiExpand="1" animBg="1"/>
      <p:bldP spid="9" grpId="0" uiExpan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Liczby zespolone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Utożsamiamy je z płaszczyzną.</a:t>
            </a:r>
          </a:p>
          <a:p>
            <a:r>
              <a:rPr lang="pl-PL" dirty="0" smtClean="0"/>
              <a:t>Każdą liczbę zespoloną można zapisać w postaci (</a:t>
            </a:r>
            <a:r>
              <a:rPr lang="pl-PL" b="1" dirty="0" err="1" smtClean="0"/>
              <a:t>x</a:t>
            </a:r>
            <a:r>
              <a:rPr lang="pl-PL" dirty="0" err="1" smtClean="0"/>
              <a:t>,</a:t>
            </a:r>
            <a:r>
              <a:rPr lang="pl-PL" b="1" dirty="0" err="1" smtClean="0"/>
              <a:t>y</a:t>
            </a:r>
            <a:r>
              <a:rPr lang="pl-PL" dirty="0" smtClean="0"/>
              <a:t>) lub </a:t>
            </a:r>
            <a:r>
              <a:rPr lang="pl-PL" b="1" dirty="0" err="1" smtClean="0"/>
              <a:t>x</a:t>
            </a:r>
            <a:r>
              <a:rPr lang="pl-PL" dirty="0" err="1" smtClean="0"/>
              <a:t>+</a:t>
            </a:r>
            <a:r>
              <a:rPr lang="pl-PL" i="1" dirty="0" err="1" smtClean="0"/>
              <a:t>i</a:t>
            </a:r>
            <a:r>
              <a:rPr lang="pl-PL" b="1" dirty="0" err="1" smtClean="0"/>
              <a:t>y</a:t>
            </a:r>
            <a:r>
              <a:rPr lang="pl-PL" dirty="0" smtClean="0"/>
              <a:t>, gdzie </a:t>
            </a:r>
            <a:r>
              <a:rPr lang="pl-PL" b="1" dirty="0" smtClean="0"/>
              <a:t>x</a:t>
            </a:r>
            <a:r>
              <a:rPr lang="pl-PL" dirty="0" smtClean="0"/>
              <a:t> i </a:t>
            </a:r>
            <a:r>
              <a:rPr lang="pl-PL" b="1" dirty="0" smtClean="0"/>
              <a:t>y</a:t>
            </a:r>
            <a:r>
              <a:rPr lang="pl-PL" dirty="0" smtClean="0"/>
              <a:t> są rzeczywiste, natomiast liczba </a:t>
            </a:r>
            <a:r>
              <a:rPr lang="pl-PL" i="1" dirty="0" smtClean="0"/>
              <a:t>i</a:t>
            </a:r>
            <a:r>
              <a:rPr lang="pl-PL" dirty="0" smtClean="0"/>
              <a:t> jest specjalną liczbą zespoloną zwaną </a:t>
            </a:r>
            <a:r>
              <a:rPr lang="pl-PL" i="1" dirty="0" smtClean="0"/>
              <a:t>jednostką urojoną.</a:t>
            </a:r>
            <a:endParaRPr lang="pl-PL" dirty="0" smtClean="0"/>
          </a:p>
          <a:p>
            <a:r>
              <a:rPr lang="pl-PL" dirty="0" smtClean="0"/>
              <a:t>Liczba </a:t>
            </a:r>
            <a:r>
              <a:rPr lang="pl-PL" i="1" dirty="0" smtClean="0"/>
              <a:t>i</a:t>
            </a:r>
            <a:r>
              <a:rPr lang="pl-PL" dirty="0" smtClean="0"/>
              <a:t> ma własność </a:t>
            </a:r>
            <a:r>
              <a:rPr lang="pl-PL" dirty="0" err="1" smtClean="0"/>
              <a:t>i*i</a:t>
            </a:r>
            <a:r>
              <a:rPr lang="pl-PL" dirty="0" smtClean="0"/>
              <a:t> = -1.</a:t>
            </a:r>
            <a:endParaRPr lang="pl-PL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Smok </a:t>
            </a:r>
            <a:r>
              <a:rPr lang="pl-PL" dirty="0" err="1" smtClean="0"/>
              <a:t>Heighwaya</a:t>
            </a:r>
            <a:endParaRPr lang="pl-PL" dirty="0"/>
          </a:p>
        </p:txBody>
      </p:sp>
      <p:pic>
        <p:nvPicPr>
          <p:cNvPr id="5" name="Symbol zastępczy obrazu 4" descr="Drakkurva_stor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7" r="37"/>
          <a:stretch>
            <a:fillRect/>
          </a:stretch>
        </p:blipFill>
        <p:spPr>
          <a:xfrm>
            <a:off x="4071934" y="2071678"/>
            <a:ext cx="4528095" cy="3894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Zbiór </a:t>
            </a:r>
            <a:r>
              <a:rPr lang="pl-PL" b="1" dirty="0" smtClean="0"/>
              <a:t>F </a:t>
            </a:r>
            <a:r>
              <a:rPr lang="pl-PL" dirty="0" smtClean="0"/>
              <a:t>składa się z dwóch odwzorowań (notacja zespolona):</a:t>
            </a:r>
          </a:p>
          <a:p>
            <a:endParaRPr lang="pl-PL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bg2">
                <a:lumMod val="2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00034" y="4000504"/>
            <a:ext cx="1304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bg2">
                <a:lumMod val="2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00034" y="4500570"/>
            <a:ext cx="1628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Fraktale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Scena chaosu</a:t>
            </a:r>
            <a:endParaRPr lang="pl-PL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Zbiór </a:t>
            </a:r>
            <a:r>
              <a:rPr lang="pl-PL" dirty="0" err="1" smtClean="0"/>
              <a:t>Mandelbrota</a:t>
            </a:r>
            <a:endParaRPr lang="pl-PL" dirty="0"/>
          </a:p>
        </p:txBody>
      </p:sp>
      <p:pic>
        <p:nvPicPr>
          <p:cNvPr id="5" name="Symbol zastępczy obrazu 4" descr="Mandel_zoom_00_mandelbrot_set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396" r="6396"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4592" y="3000372"/>
            <a:ext cx="2468880" cy="2928958"/>
          </a:xfrm>
        </p:spPr>
        <p:txBody>
          <a:bodyPr/>
          <a:lstStyle/>
          <a:p>
            <a:r>
              <a:rPr lang="pl-PL" dirty="0" smtClean="0"/>
              <a:t>Zbiór </a:t>
            </a:r>
            <a:r>
              <a:rPr lang="pl-PL" dirty="0" err="1" smtClean="0"/>
              <a:t>Mandelbrota</a:t>
            </a:r>
            <a:r>
              <a:rPr lang="pl-PL" dirty="0" smtClean="0"/>
              <a:t> </a:t>
            </a:r>
            <a:r>
              <a:rPr lang="pl-PL" b="1" dirty="0" smtClean="0"/>
              <a:t>M</a:t>
            </a:r>
            <a:r>
              <a:rPr lang="pl-PL" dirty="0" smtClean="0"/>
              <a:t>, to zbiór takich liczb zespolonych </a:t>
            </a:r>
            <a:r>
              <a:rPr lang="pl-PL" b="1" dirty="0" smtClean="0"/>
              <a:t>c</a:t>
            </a:r>
            <a:r>
              <a:rPr lang="pl-PL" dirty="0" smtClean="0"/>
              <a:t> dla których wyrażenie:</a:t>
            </a:r>
          </a:p>
          <a:p>
            <a:endParaRPr lang="pl-PL" dirty="0" smtClean="0"/>
          </a:p>
          <a:p>
            <a:pPr algn="ctr"/>
            <a:r>
              <a:rPr lang="pl-PL" i="1" dirty="0" smtClean="0"/>
              <a:t>x</a:t>
            </a:r>
            <a:r>
              <a:rPr lang="pl-PL" baseline="-25000" dirty="0" smtClean="0"/>
              <a:t>n+1</a:t>
            </a:r>
            <a:r>
              <a:rPr lang="pl-PL" dirty="0" smtClean="0"/>
              <a:t>=</a:t>
            </a:r>
            <a:r>
              <a:rPr lang="pl-PL" i="1" dirty="0" smtClean="0"/>
              <a:t>x</a:t>
            </a:r>
            <a:r>
              <a:rPr lang="pl-PL" baseline="-25000" dirty="0" smtClean="0"/>
              <a:t>n</a:t>
            </a:r>
            <a:r>
              <a:rPr lang="pl-PL" baseline="30000" dirty="0" smtClean="0"/>
              <a:t>2</a:t>
            </a:r>
            <a:r>
              <a:rPr lang="pl-PL" dirty="0" smtClean="0"/>
              <a:t> + </a:t>
            </a:r>
            <a:r>
              <a:rPr lang="pl-PL" i="1" dirty="0" smtClean="0"/>
              <a:t>c</a:t>
            </a:r>
          </a:p>
          <a:p>
            <a:endParaRPr lang="pl-PL" i="1" dirty="0" smtClean="0"/>
          </a:p>
          <a:p>
            <a:r>
              <a:rPr lang="pl-PL" dirty="0" smtClean="0"/>
              <a:t>jest ograniczone (dla </a:t>
            </a:r>
            <a:r>
              <a:rPr lang="pl-PL" i="1" dirty="0" smtClean="0"/>
              <a:t>x</a:t>
            </a:r>
            <a:r>
              <a:rPr lang="pl-PL" baseline="-25000" dirty="0" smtClean="0"/>
              <a:t>0</a:t>
            </a:r>
            <a:r>
              <a:rPr lang="pl-PL" dirty="0" smtClean="0"/>
              <a:t> = 0).</a:t>
            </a:r>
          </a:p>
          <a:p>
            <a:endParaRPr lang="pl-PL" dirty="0" smtClean="0"/>
          </a:p>
          <a:p>
            <a:pPr>
              <a:buFont typeface="Arial" pitchFamily="34" charset="0"/>
              <a:buChar char="•"/>
            </a:pPr>
            <a:endParaRPr lang="pl-PL" i="1" dirty="0" smtClean="0"/>
          </a:p>
          <a:p>
            <a:pPr>
              <a:buFont typeface="Arial" pitchFamily="34" charset="0"/>
              <a:buChar char="•"/>
            </a:pPr>
            <a:endParaRPr lang="pl-PL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Trójkąt Sierpińskiego</a:t>
            </a:r>
            <a:endParaRPr lang="pl-PL" dirty="0"/>
          </a:p>
        </p:txBody>
      </p:sp>
      <p:pic>
        <p:nvPicPr>
          <p:cNvPr id="5" name="Symbol zastępczy obrazu 4" descr="692px-Sierpinski_Triangle.svg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23" b="323"/>
          <a:stretch>
            <a:fillRect/>
          </a:stretch>
        </p:blipFill>
        <p:spPr>
          <a:xfrm>
            <a:off x="3500430" y="1928802"/>
            <a:ext cx="5232802" cy="4500570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14282" y="3571876"/>
            <a:ext cx="2468880" cy="1415032"/>
          </a:xfrm>
        </p:spPr>
        <p:txBody>
          <a:bodyPr/>
          <a:lstStyle/>
          <a:p>
            <a:r>
              <a:rPr lang="pl-PL" dirty="0" smtClean="0"/>
              <a:t>Czy ten wzór może istnieć w przyrodzie?</a:t>
            </a:r>
            <a:endParaRPr lang="pl-PL" dirty="0"/>
          </a:p>
        </p:txBody>
      </p:sp>
      <p:pic>
        <p:nvPicPr>
          <p:cNvPr id="6" name="Obraz 5" descr="Textile_co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3" y="1928802"/>
            <a:ext cx="6096043" cy="457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Fraktalny kalafior</a:t>
            </a:r>
            <a:endParaRPr lang="pl-PL" dirty="0"/>
          </a:p>
        </p:txBody>
      </p:sp>
      <p:pic>
        <p:nvPicPr>
          <p:cNvPr id="5" name="Symbol zastępczy obrazu 4" descr="broccoflower-fractal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5216" b="5216"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Pioruny to też fraktale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7" name="Symbol zastępczy obrazu 6" descr="lichtenberg_figure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56" r="734"/>
          <a:stretch>
            <a:fillRect/>
          </a:stretch>
        </p:blipFill>
        <p:spPr>
          <a:xfrm>
            <a:off x="3000364" y="2428868"/>
            <a:ext cx="6000792" cy="3214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az 7" descr="TornadoLightn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88" y="580416"/>
            <a:ext cx="7596225" cy="5697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Agenda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Wstęp</a:t>
            </a:r>
          </a:p>
          <a:p>
            <a:r>
              <a:rPr lang="pl-PL" dirty="0" smtClean="0"/>
              <a:t>Iteracje i chaos</a:t>
            </a:r>
          </a:p>
          <a:p>
            <a:pPr lvl="1"/>
            <a:r>
              <a:rPr lang="pl-PL" dirty="0" smtClean="0"/>
              <a:t>Badanie chaosu na własnym komputerze</a:t>
            </a:r>
          </a:p>
          <a:p>
            <a:pPr lvl="1"/>
            <a:r>
              <a:rPr lang="pl-PL" dirty="0" smtClean="0"/>
              <a:t>Diagramy bifurkacji</a:t>
            </a:r>
          </a:p>
          <a:p>
            <a:pPr lvl="1"/>
            <a:r>
              <a:rPr lang="pl-PL" dirty="0" smtClean="0"/>
              <a:t>Jaki jest wzór na liść paproci?</a:t>
            </a:r>
          </a:p>
          <a:p>
            <a:r>
              <a:rPr lang="pl-PL" dirty="0" smtClean="0"/>
              <a:t>Fraktale</a:t>
            </a:r>
          </a:p>
          <a:p>
            <a:pPr lvl="1"/>
            <a:r>
              <a:rPr lang="pl-PL" dirty="0" smtClean="0"/>
              <a:t>Zbiór </a:t>
            </a:r>
            <a:r>
              <a:rPr lang="pl-PL" dirty="0" err="1" smtClean="0"/>
              <a:t>Mandelbrota</a:t>
            </a:r>
            <a:endParaRPr lang="pl-PL" dirty="0" smtClean="0"/>
          </a:p>
          <a:p>
            <a:pPr lvl="1"/>
            <a:r>
              <a:rPr lang="pl-PL" dirty="0" smtClean="0"/>
              <a:t>Fraktalny kalafior</a:t>
            </a:r>
          </a:p>
          <a:p>
            <a:r>
              <a:rPr lang="pl-PL" dirty="0" smtClean="0"/>
              <a:t>Automaty komórkowe</a:t>
            </a:r>
          </a:p>
          <a:p>
            <a:pPr lvl="1"/>
            <a:r>
              <a:rPr lang="pl-PL" dirty="0" smtClean="0"/>
              <a:t>Gra w życie</a:t>
            </a:r>
          </a:p>
          <a:p>
            <a:pPr lvl="1"/>
            <a:r>
              <a:rPr lang="pl-PL" dirty="0" smtClean="0"/>
              <a:t>Zastosowania</a:t>
            </a: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Fraktale jako sztuka</a:t>
            </a:r>
            <a:endParaRPr lang="pl-PL" dirty="0"/>
          </a:p>
        </p:txBody>
      </p:sp>
      <p:pic>
        <p:nvPicPr>
          <p:cNvPr id="4" name="Symbol zastępczy zawartości 3" descr="flaming-fract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8016" y="1774825"/>
            <a:ext cx="6167967" cy="4625975"/>
          </a:xfr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Cechy fraktali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Skomplikowany nieregularny kształt – możliwość nieskończonego zbliżania</a:t>
            </a:r>
          </a:p>
          <a:p>
            <a:r>
              <a:rPr lang="pl-PL" dirty="0" err="1" smtClean="0"/>
              <a:t>Samopodobieństwo</a:t>
            </a:r>
            <a:endParaRPr lang="pl-PL" dirty="0" smtClean="0"/>
          </a:p>
          <a:p>
            <a:r>
              <a:rPr lang="pl-PL" dirty="0" smtClean="0"/>
              <a:t>„Dziwne” i trudne do </a:t>
            </a:r>
            <a:r>
              <a:rPr lang="pl-PL" dirty="0" smtClean="0"/>
              <a:t>wyznaczenia </a:t>
            </a:r>
            <a:r>
              <a:rPr lang="pl-PL" dirty="0" smtClean="0"/>
              <a:t>rozmiary – np. nieskończona długość, niecałkowity wymiar itd.</a:t>
            </a:r>
          </a:p>
          <a:p>
            <a:r>
              <a:rPr lang="pl-PL" dirty="0" smtClean="0"/>
              <a:t>Często pochodzą z bardzo prostych wzorów</a:t>
            </a:r>
          </a:p>
          <a:p>
            <a:endParaRPr lang="pl-PL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Badania fraktali w programie GNU </a:t>
            </a:r>
            <a:r>
              <a:rPr lang="pl-PL" dirty="0" err="1" smtClean="0"/>
              <a:t>XaoS</a:t>
            </a:r>
            <a:endParaRPr lang="pl-PL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Eksperyment</a:t>
            </a:r>
            <a:endParaRPr lang="pl-PL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Automaty komórkowe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Proste modele skomplikowanego świata</a:t>
            </a:r>
            <a:endParaRPr lang="pl-PL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Automaty komórkowe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Przestrzeń</a:t>
            </a:r>
          </a:p>
          <a:p>
            <a:r>
              <a:rPr lang="pl-PL" dirty="0" smtClean="0"/>
              <a:t>Stan</a:t>
            </a:r>
          </a:p>
          <a:p>
            <a:r>
              <a:rPr lang="pl-PL" dirty="0" smtClean="0"/>
              <a:t>Sąsiedztwo</a:t>
            </a:r>
          </a:p>
          <a:p>
            <a:r>
              <a:rPr lang="pl-PL" dirty="0" smtClean="0"/>
              <a:t>Reguła przejścia</a:t>
            </a: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</a:t>
            </a:r>
            <a:endParaRPr lang="pl-PL" dirty="0"/>
          </a:p>
        </p:txBody>
      </p:sp>
      <p:pic>
        <p:nvPicPr>
          <p:cNvPr id="4" name="Symbol zastępczy zawartości 3" descr="cellularautomaton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2428868"/>
            <a:ext cx="5257800" cy="3371850"/>
          </a:xfrm>
        </p:spPr>
      </p:pic>
      <p:sp>
        <p:nvSpPr>
          <p:cNvPr id="8" name="Prostokąt 7"/>
          <p:cNvSpPr/>
          <p:nvPr/>
        </p:nvSpPr>
        <p:spPr>
          <a:xfrm>
            <a:off x="928662" y="3643290"/>
            <a:ext cx="7000924" cy="3214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1080248" y="3464886"/>
            <a:ext cx="7000924" cy="3214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Wzory generowane przez CA</a:t>
            </a:r>
            <a:endParaRPr lang="pl-PL" dirty="0"/>
          </a:p>
        </p:txBody>
      </p:sp>
      <p:pic>
        <p:nvPicPr>
          <p:cNvPr id="5" name="Symbol zastępczy obrazu 4" descr="r1w7e.gif"/>
          <p:cNvPicPr>
            <a:picLocks noGrp="1" noChangeAspect="1"/>
          </p:cNvPicPr>
          <p:nvPr>
            <p:ph idx="1"/>
          </p:nvPr>
        </p:nvPicPr>
        <p:blipFill>
          <a:blip r:embed="rId2"/>
          <a:srcRect b="65786"/>
          <a:stretch>
            <a:fillRect/>
          </a:stretch>
        </p:blipFill>
        <p:spPr>
          <a:xfrm>
            <a:off x="2701653" y="1571612"/>
            <a:ext cx="3792957" cy="5089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Wzory generowane przez CA</a:t>
            </a:r>
            <a:endParaRPr lang="pl-PL" dirty="0"/>
          </a:p>
        </p:txBody>
      </p:sp>
      <p:pic>
        <p:nvPicPr>
          <p:cNvPr id="10" name="Symbol zastępczy zawartości 9" descr="84universality-f13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8237" y="2278062"/>
            <a:ext cx="6867525" cy="3619500"/>
          </a:xfr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Roślinki?</a:t>
            </a:r>
            <a:endParaRPr lang="pl-PL" dirty="0"/>
          </a:p>
        </p:txBody>
      </p:sp>
      <p:pic>
        <p:nvPicPr>
          <p:cNvPr id="4" name="Symbol zastępczy zawartości 3" descr="84universality-f12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1092" y="1774825"/>
            <a:ext cx="5121816" cy="4625975"/>
          </a:xfr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Rzeki, układ żył, korzenie? </a:t>
            </a:r>
            <a:endParaRPr lang="pl-PL" dirty="0"/>
          </a:p>
        </p:txBody>
      </p:sp>
      <p:pic>
        <p:nvPicPr>
          <p:cNvPr id="4" name="Symbol zastępczy zawartości 3" descr="dla1m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571612"/>
            <a:ext cx="5553099" cy="51422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Iteracje i chaos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Badamy chaos na własnym komputerze</a:t>
            </a:r>
            <a:endParaRPr lang="pl-PL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Zastosowania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/>
              <a:t>Modelowanie zachowań społecznych:</a:t>
            </a:r>
          </a:p>
          <a:p>
            <a:pPr lvl="1"/>
            <a:r>
              <a:rPr lang="pl-PL" dirty="0" smtClean="0"/>
              <a:t>Korki drogowe</a:t>
            </a:r>
          </a:p>
          <a:p>
            <a:pPr lvl="1"/>
            <a:r>
              <a:rPr lang="pl-PL" dirty="0" smtClean="0"/>
              <a:t>Tłum uciekający z palącego się pomieszczenia</a:t>
            </a:r>
          </a:p>
          <a:p>
            <a:pPr lvl="1"/>
            <a:r>
              <a:rPr lang="pl-PL" dirty="0" smtClean="0"/>
              <a:t>Rozprzestrzenianie się chorób</a:t>
            </a:r>
          </a:p>
          <a:p>
            <a:r>
              <a:rPr lang="pl-PL" dirty="0" smtClean="0"/>
              <a:t>Zjawiska przyrodnicze</a:t>
            </a:r>
          </a:p>
          <a:p>
            <a:pPr lvl="1"/>
            <a:r>
              <a:rPr lang="pl-PL" dirty="0" smtClean="0"/>
              <a:t>Pożary lasów</a:t>
            </a:r>
          </a:p>
          <a:p>
            <a:pPr lvl="1"/>
            <a:r>
              <a:rPr lang="pl-PL" dirty="0" smtClean="0"/>
              <a:t>Zjawiska magnetyczne</a:t>
            </a:r>
          </a:p>
          <a:p>
            <a:pPr lvl="1"/>
            <a:r>
              <a:rPr lang="pl-PL" dirty="0" smtClean="0"/>
              <a:t>Zjawiska hydrodynamiczne – przepływ cząsteczek płynów i gazów</a:t>
            </a:r>
          </a:p>
          <a:p>
            <a:r>
              <a:rPr lang="pl-PL" dirty="0" smtClean="0"/>
              <a:t>Generowanie „fajnych” wzorków – grafika komputerowa.</a:t>
            </a:r>
          </a:p>
          <a:p>
            <a:r>
              <a:rPr lang="pl-PL" dirty="0" smtClean="0"/>
              <a:t>I wiele innych!</a:t>
            </a:r>
            <a:endParaRPr lang="pl-PL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Gra w życie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Eksperyment</a:t>
            </a:r>
            <a:endParaRPr lang="pl-PL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pytania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Chętnie odpowiem na Wasze</a:t>
            </a:r>
            <a:endParaRPr lang="pl-PL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Dziękuję za uwagę!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428992" y="5643578"/>
            <a:ext cx="5500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/>
              <a:t>Witold Bołt</a:t>
            </a:r>
          </a:p>
          <a:p>
            <a:pPr algn="r"/>
            <a:r>
              <a:rPr lang="pl-PL" dirty="0" smtClean="0"/>
              <a:t>Koło Naukowe Kolor</a:t>
            </a:r>
          </a:p>
          <a:p>
            <a:pPr algn="r"/>
            <a:r>
              <a:rPr lang="pl-PL" dirty="0" err="1" smtClean="0"/>
              <a:t>ja@hope.art.pl</a:t>
            </a:r>
            <a:r>
              <a:rPr lang="pl-PL" dirty="0" smtClean="0"/>
              <a:t> :: </a:t>
            </a:r>
            <a:r>
              <a:rPr lang="pl-PL" dirty="0" err="1" smtClean="0"/>
              <a:t>www.hope.art.pl</a:t>
            </a:r>
            <a:endParaRPr lang="pl-PL" dirty="0"/>
          </a:p>
        </p:txBody>
      </p:sp>
      <p:pic>
        <p:nvPicPr>
          <p:cNvPr id="3075" name="Picture 3" descr="C:\Users\houp\Documents\bfn-foto\P52501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357826"/>
            <a:ext cx="1785918" cy="1236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az 6" descr="2008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9586" y="214290"/>
            <a:ext cx="971796" cy="1192346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 smtClean="0"/>
              <a:t>Co to jest chaos?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pl-PL" dirty="0" smtClean="0"/>
              <a:t>Badamy układy zmieniające się w czasie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/>
              <a:t>Potrzebne informacje:</a:t>
            </a:r>
          </a:p>
          <a:p>
            <a:pPr lvl="1">
              <a:buFont typeface="Wingdings" pitchFamily="2" charset="2"/>
              <a:buChar char="§"/>
            </a:pPr>
            <a:r>
              <a:rPr lang="pl-PL" dirty="0" smtClean="0"/>
              <a:t>Punkt startowy</a:t>
            </a:r>
          </a:p>
          <a:p>
            <a:pPr lvl="1">
              <a:buFont typeface="Wingdings" pitchFamily="2" charset="2"/>
              <a:buChar char="§"/>
            </a:pPr>
            <a:r>
              <a:rPr lang="pl-PL" dirty="0" smtClean="0"/>
              <a:t>Wzór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/>
              <a:t>Co to znaczy iterowanie?</a:t>
            </a: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 smtClean="0"/>
              <a:t>Przykład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pl-PL" dirty="0" smtClean="0"/>
              <a:t>Zbadamy rodzinę </a:t>
            </a:r>
            <a:r>
              <a:rPr lang="pl-PL" i="1" dirty="0" smtClean="0"/>
              <a:t>prostych</a:t>
            </a:r>
            <a:r>
              <a:rPr lang="pl-PL" dirty="0" smtClean="0"/>
              <a:t> funkcji danych wzorem: </a:t>
            </a:r>
            <a:r>
              <a:rPr lang="pl-PL" b="1" dirty="0" smtClean="0"/>
              <a:t>f(x) = </a:t>
            </a:r>
            <a:r>
              <a:rPr lang="pl-PL" b="1" dirty="0" err="1" smtClean="0"/>
              <a:t>ax</a:t>
            </a:r>
            <a:r>
              <a:rPr lang="pl-PL" b="1" dirty="0" smtClean="0"/>
              <a:t>(1-x), </a:t>
            </a:r>
            <a:r>
              <a:rPr lang="pl-PL" dirty="0" smtClean="0"/>
              <a:t>gdzie </a:t>
            </a:r>
            <a:r>
              <a:rPr lang="pl-PL" b="1" dirty="0" smtClean="0"/>
              <a:t>0 ≤ a ≤ 4</a:t>
            </a:r>
            <a:r>
              <a:rPr lang="pl-PL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/>
              <a:t>Co jest w niej prostego?</a:t>
            </a:r>
          </a:p>
          <a:p>
            <a:pPr lvl="1">
              <a:buFont typeface="Wingdings" pitchFamily="2" charset="2"/>
              <a:buChar char="§"/>
            </a:pPr>
            <a:r>
              <a:rPr lang="pl-PL" dirty="0" smtClean="0"/>
              <a:t>Wiemy jak liczyć wartość</a:t>
            </a:r>
          </a:p>
          <a:p>
            <a:pPr lvl="1">
              <a:buFont typeface="Wingdings" pitchFamily="2" charset="2"/>
              <a:buChar char="§"/>
            </a:pPr>
            <a:r>
              <a:rPr lang="pl-PL" dirty="0" smtClean="0"/>
              <a:t>Wiemy jakie są miejsca zerowe</a:t>
            </a:r>
          </a:p>
          <a:p>
            <a:pPr lvl="1">
              <a:buFont typeface="Wingdings" pitchFamily="2" charset="2"/>
              <a:buChar char="§"/>
            </a:pPr>
            <a:r>
              <a:rPr lang="pl-PL" dirty="0" smtClean="0"/>
              <a:t>Wiemy jak wygląda wykres</a:t>
            </a: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Iterowanie bliskich punktów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Eksperyment</a:t>
            </a:r>
            <a:endParaRPr lang="pl-PL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Diagram bifurkacji</a:t>
            </a:r>
            <a:endParaRPr lang="pl-PL" dirty="0"/>
          </a:p>
        </p:txBody>
      </p:sp>
      <p:pic>
        <p:nvPicPr>
          <p:cNvPr id="5" name="Symbol zastępczy obrazu 4" descr="LogisticMap_BifurcationDiagram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3" r="510"/>
          <a:stretch>
            <a:fillRect/>
          </a:stretch>
        </p:blipFill>
        <p:spPr>
          <a:xfrm>
            <a:off x="3071802" y="1928802"/>
            <a:ext cx="5921055" cy="4214842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endParaRPr lang="pl-PL" dirty="0" smtClean="0"/>
          </a:p>
          <a:p>
            <a:pPr>
              <a:buFont typeface="Wingdings" pitchFamily="2" charset="2"/>
              <a:buChar char="§"/>
            </a:pPr>
            <a:endParaRPr lang="pl-PL" dirty="0" smtClean="0"/>
          </a:p>
          <a:p>
            <a:pPr>
              <a:buFont typeface="Wingdings" pitchFamily="2" charset="2"/>
              <a:buChar char="§"/>
            </a:pPr>
            <a:endParaRPr lang="pl-PL" dirty="0" smtClean="0"/>
          </a:p>
          <a:p>
            <a:pPr>
              <a:buFont typeface="Wingdings" pitchFamily="2" charset="2"/>
              <a:buChar char="§"/>
            </a:pPr>
            <a:endParaRPr lang="pl-PL" dirty="0" smtClean="0"/>
          </a:p>
          <a:p>
            <a:pPr>
              <a:buFont typeface="Wingdings" pitchFamily="2" charset="2"/>
              <a:buChar char="§"/>
            </a:pPr>
            <a:r>
              <a:rPr lang="pl-PL" dirty="0" smtClean="0"/>
              <a:t>Diagram bifurkacji przedstawia niejako poziom skomplikowania badanego odwzorowania w zależności od parametru.</a:t>
            </a:r>
          </a:p>
          <a:p>
            <a:pPr>
              <a:buFont typeface="Wingdings" pitchFamily="2" charset="2"/>
              <a:buChar char="§"/>
            </a:pPr>
            <a:endParaRPr lang="pl-PL" dirty="0" smtClean="0"/>
          </a:p>
          <a:p>
            <a:pPr>
              <a:buFont typeface="Wingdings" pitchFamily="2" charset="2"/>
              <a:buChar char="§"/>
            </a:pPr>
            <a:r>
              <a:rPr lang="pl-PL" dirty="0" smtClean="0"/>
              <a:t>To co jest na nim przedstawione to tzw. przyciągające punkty stałe i okresowe.</a:t>
            </a: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400" dirty="0" smtClean="0"/>
              <a:t>Iterowane układy odwzorowań</a:t>
            </a:r>
            <a:endParaRPr lang="pl-PL" sz="44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Wzór na choinkę</a:t>
            </a:r>
            <a:endParaRPr lang="pl-PL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IFS i IFSP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Mamy zbiór funkcji </a:t>
            </a:r>
            <a:r>
              <a:rPr lang="pl-PL" b="1" dirty="0" smtClean="0"/>
              <a:t>F</a:t>
            </a:r>
            <a:r>
              <a:rPr lang="pl-PL" dirty="0" smtClean="0"/>
              <a:t> działających z płaszczyzny w płaszczyznę.</a:t>
            </a:r>
          </a:p>
          <a:p>
            <a:endParaRPr lang="pl-PL" dirty="0" smtClean="0"/>
          </a:p>
          <a:p>
            <a:r>
              <a:rPr lang="pl-PL" dirty="0" smtClean="0"/>
              <a:t>Wybieramy losowo punkt </a:t>
            </a:r>
            <a:r>
              <a:rPr lang="pl-PL" b="1" dirty="0" smtClean="0"/>
              <a:t>x</a:t>
            </a:r>
            <a:r>
              <a:rPr lang="pl-PL" dirty="0" smtClean="0"/>
              <a:t> z płaszczyzny.</a:t>
            </a:r>
          </a:p>
          <a:p>
            <a:endParaRPr lang="pl-PL" dirty="0" smtClean="0"/>
          </a:p>
          <a:p>
            <a:r>
              <a:rPr lang="pl-PL" dirty="0" smtClean="0"/>
              <a:t>Badamy zbiór składający się ze wszystkich iteracji punkt </a:t>
            </a:r>
            <a:r>
              <a:rPr lang="pl-PL" b="1" dirty="0" smtClean="0"/>
              <a:t>x</a:t>
            </a:r>
            <a:r>
              <a:rPr lang="pl-PL" dirty="0" smtClean="0"/>
              <a:t> przez funkcje z zbioru </a:t>
            </a:r>
            <a:r>
              <a:rPr lang="pl-PL" b="1" dirty="0" smtClean="0"/>
              <a:t>F</a:t>
            </a:r>
            <a:r>
              <a:rPr lang="pl-PL" dirty="0" smtClean="0"/>
              <a:t>.</a:t>
            </a:r>
            <a:endParaRPr lang="pl-PL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ł">
  <a:themeElements>
    <a:clrScheme name="Moduł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ł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135</TotalTime>
  <Words>501</Words>
  <Application>Microsoft Office PowerPoint</Application>
  <PresentationFormat>Pokaz na ekranie (4:3)</PresentationFormat>
  <Paragraphs>145</Paragraphs>
  <Slides>33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34" baseType="lpstr">
      <vt:lpstr>Moduł</vt:lpstr>
      <vt:lpstr>Nauki ścisłe vs. złożoność świata przyrody</vt:lpstr>
      <vt:lpstr>Agenda</vt:lpstr>
      <vt:lpstr>Iteracje i chaos</vt:lpstr>
      <vt:lpstr>Co to jest chaos?</vt:lpstr>
      <vt:lpstr>Przykład</vt:lpstr>
      <vt:lpstr>Iterowanie bliskich punktów</vt:lpstr>
      <vt:lpstr>Diagram bifurkacji</vt:lpstr>
      <vt:lpstr>Iterowane układy odwzorowań</vt:lpstr>
      <vt:lpstr>IFS i IFSP</vt:lpstr>
      <vt:lpstr>Paproć Barnsleya</vt:lpstr>
      <vt:lpstr>Gra w chaos</vt:lpstr>
      <vt:lpstr>Liczby zespolone</vt:lpstr>
      <vt:lpstr>Liczby zespolone</vt:lpstr>
      <vt:lpstr>Smok Heighwaya</vt:lpstr>
      <vt:lpstr>Fraktale</vt:lpstr>
      <vt:lpstr>Zbiór Mandelbrota</vt:lpstr>
      <vt:lpstr>Trójkąt Sierpińskiego</vt:lpstr>
      <vt:lpstr>Fraktalny kalafior</vt:lpstr>
      <vt:lpstr>Pioruny to też fraktale</vt:lpstr>
      <vt:lpstr>Fraktale jako sztuka</vt:lpstr>
      <vt:lpstr>Cechy fraktali</vt:lpstr>
      <vt:lpstr>Badania fraktali w programie GNU XaoS</vt:lpstr>
      <vt:lpstr>Automaty komórkowe</vt:lpstr>
      <vt:lpstr>Automaty komórkowe</vt:lpstr>
      <vt:lpstr>Przykład</vt:lpstr>
      <vt:lpstr>Wzory generowane przez CA</vt:lpstr>
      <vt:lpstr>Wzory generowane przez CA</vt:lpstr>
      <vt:lpstr>Roślinki?</vt:lpstr>
      <vt:lpstr>Rzeki, układ żył, korzenie? </vt:lpstr>
      <vt:lpstr>Zastosowania</vt:lpstr>
      <vt:lpstr>Gra w życie</vt:lpstr>
      <vt:lpstr>pytania</vt:lpstr>
      <vt:lpstr>Dziękuję za uwagę!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Układy chaotyczne i złożone</dc:title>
  <dc:creator>Witold Bołt</dc:creator>
  <cp:lastModifiedBy>Witold Bołt</cp:lastModifiedBy>
  <cp:revision>21</cp:revision>
  <dcterms:created xsi:type="dcterms:W3CDTF">2008-04-09T08:52:20Z</dcterms:created>
  <dcterms:modified xsi:type="dcterms:W3CDTF">2008-05-31T21:49:30Z</dcterms:modified>
</cp:coreProperties>
</file>