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57" r:id="rId4"/>
    <p:sldId id="263" r:id="rId5"/>
    <p:sldId id="264" r:id="rId6"/>
    <p:sldId id="265" r:id="rId7"/>
    <p:sldId id="258" r:id="rId8"/>
    <p:sldId id="266" r:id="rId9"/>
    <p:sldId id="269" r:id="rId10"/>
    <p:sldId id="270" r:id="rId11"/>
    <p:sldId id="259" r:id="rId12"/>
    <p:sldId id="271" r:id="rId13"/>
    <p:sldId id="272" r:id="rId14"/>
    <p:sldId id="273" r:id="rId15"/>
    <p:sldId id="274" r:id="rId16"/>
    <p:sldId id="260" r:id="rId17"/>
    <p:sldId id="275" r:id="rId18"/>
    <p:sldId id="276" r:id="rId19"/>
    <p:sldId id="277" r:id="rId20"/>
    <p:sldId id="261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052F-7E73-4158-B516-80548AB68B18}" type="datetimeFigureOut">
              <a:rPr lang="pl-PL" smtClean="0"/>
              <a:t>2008-04-09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8E40-E35A-4ADA-A619-E4FC00C61219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052F-7E73-4158-B516-80548AB68B18}" type="datetimeFigureOut">
              <a:rPr lang="pl-PL" smtClean="0"/>
              <a:t>2008-04-09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8E40-E35A-4ADA-A619-E4FC00C612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052F-7E73-4158-B516-80548AB68B18}" type="datetimeFigureOut">
              <a:rPr lang="pl-PL" smtClean="0"/>
              <a:t>2008-04-09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8E40-E35A-4ADA-A619-E4FC00C612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052F-7E73-4158-B516-80548AB68B18}" type="datetimeFigureOut">
              <a:rPr lang="pl-PL" smtClean="0"/>
              <a:t>2008-04-09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8E40-E35A-4ADA-A619-E4FC00C612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052F-7E73-4158-B516-80548AB68B18}" type="datetimeFigureOut">
              <a:rPr lang="pl-PL" smtClean="0"/>
              <a:t>2008-04-09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8E40-E35A-4ADA-A619-E4FC00C61219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052F-7E73-4158-B516-80548AB68B18}" type="datetimeFigureOut">
              <a:rPr lang="pl-PL" smtClean="0"/>
              <a:t>2008-04-09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8E40-E35A-4ADA-A619-E4FC00C612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052F-7E73-4158-B516-80548AB68B18}" type="datetimeFigureOut">
              <a:rPr lang="pl-PL" smtClean="0"/>
              <a:t>2008-04-09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8E40-E35A-4ADA-A619-E4FC00C612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052F-7E73-4158-B516-80548AB68B18}" type="datetimeFigureOut">
              <a:rPr lang="pl-PL" smtClean="0"/>
              <a:t>2008-04-09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8E40-E35A-4ADA-A619-E4FC00C612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052F-7E73-4158-B516-80548AB68B18}" type="datetimeFigureOut">
              <a:rPr lang="pl-PL" smtClean="0"/>
              <a:t>2008-04-09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8E40-E35A-4ADA-A619-E4FC00C612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052F-7E73-4158-B516-80548AB68B18}" type="datetimeFigureOut">
              <a:rPr lang="pl-PL" smtClean="0"/>
              <a:t>2008-04-09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8E40-E35A-4ADA-A619-E4FC00C61219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F30052F-7E73-4158-B516-80548AB68B18}" type="datetimeFigureOut">
              <a:rPr lang="pl-PL" smtClean="0"/>
              <a:t>2008-04-09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ECC8E40-E35A-4ADA-A619-E4FC00C61219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F30052F-7E73-4158-B516-80548AB68B18}" type="datetimeFigureOut">
              <a:rPr lang="pl-PL" smtClean="0"/>
              <a:t>2008-04-09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ECC8E40-E35A-4ADA-A619-E4FC00C61219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apricot.polyu.edu.hk/~lam/dla/dla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debox.net/" TargetMode="External"/><Relationship Id="rId2" Type="http://schemas.openxmlformats.org/officeDocument/2006/relationships/hyperlink" Target="http://www.processing.org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Zjawisko" TargetMode="External"/><Relationship Id="rId7" Type="http://schemas.openxmlformats.org/officeDocument/2006/relationships/hyperlink" Target="http://pl.wikipedia.org/wiki/Chaos_%28matematyka%29" TargetMode="External"/><Relationship Id="rId2" Type="http://schemas.openxmlformats.org/officeDocument/2006/relationships/hyperlink" Target="http://pl.wikipedia.org/wiki/%C5%81aci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.wikipedia.org/wiki/Fraktal" TargetMode="External"/><Relationship Id="rId5" Type="http://schemas.openxmlformats.org/officeDocument/2006/relationships/hyperlink" Target="http://pl.wikipedia.org/wiki/R%C3%B3wnania_r%C3%B3%C5%BCniczkowe" TargetMode="External"/><Relationship Id="rId4" Type="http://schemas.openxmlformats.org/officeDocument/2006/relationships/hyperlink" Target="http://pl.wikipedia.org/wiki/Model_matematyczny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Układy chaotyczne i złożone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Teoria i praktyka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428992" y="5643578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/>
              <a:t>Witold Bołt, Tadeusz Andrzej Kadłubowski</a:t>
            </a:r>
          </a:p>
          <a:p>
            <a:pPr algn="r"/>
            <a:r>
              <a:rPr lang="pl-PL" dirty="0" smtClean="0"/>
              <a:t>Koło Naukowe Kolor</a:t>
            </a:r>
            <a:endParaRPr lang="pl-PL" dirty="0"/>
          </a:p>
        </p:txBody>
      </p:sp>
      <p:pic>
        <p:nvPicPr>
          <p:cNvPr id="3074" name="Picture 2" descr="C:\Users\houp\Documents\bfn-foto\P5250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5286388"/>
            <a:ext cx="1648403" cy="1339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houp\Documents\bfn-foto\P5250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357826"/>
            <a:ext cx="1785918" cy="1236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Zadanie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Napisać program, który rysuje diagram bifurkacji dla:</a:t>
            </a:r>
          </a:p>
          <a:p>
            <a:endParaRPr lang="pl-PL" dirty="0" smtClean="0"/>
          </a:p>
          <a:p>
            <a:pPr lvl="1"/>
            <a:r>
              <a:rPr lang="pl-PL" dirty="0" smtClean="0"/>
              <a:t>Odwzorowania logistycznego</a:t>
            </a:r>
          </a:p>
          <a:p>
            <a:pPr lvl="1"/>
            <a:endParaRPr lang="pl-PL" dirty="0" smtClean="0"/>
          </a:p>
          <a:p>
            <a:pPr lvl="1"/>
            <a:r>
              <a:rPr lang="pl-PL" dirty="0" smtClean="0"/>
              <a:t>Dowolnej rodziny odwzorowań (rodzinę definiujemy w kodzie programu, </a:t>
            </a:r>
            <a:r>
              <a:rPr lang="pl-PL" b="1" dirty="0" smtClean="0"/>
              <a:t>w widocznym miejscu</a:t>
            </a:r>
            <a:r>
              <a:rPr lang="pl-PL" dirty="0" smtClean="0"/>
              <a:t>, w postaci klasy bądź metody).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dirty="0" smtClean="0"/>
              <a:t>Iterowane układy odwzorowań</a:t>
            </a:r>
            <a:endParaRPr lang="pl-PL" sz="4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Wzór na choinkę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IFS i IFSP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Mamy zbiór skończony odwzorowań F działających z R^2 do R^2.</a:t>
            </a:r>
          </a:p>
          <a:p>
            <a:endParaRPr lang="pl-PL" dirty="0" smtClean="0"/>
          </a:p>
          <a:p>
            <a:r>
              <a:rPr lang="pl-PL" dirty="0" smtClean="0"/>
              <a:t>Wybieramy losowo punkt x z R^2.</a:t>
            </a:r>
          </a:p>
          <a:p>
            <a:endParaRPr lang="pl-PL" dirty="0" smtClean="0"/>
          </a:p>
          <a:p>
            <a:r>
              <a:rPr lang="pl-PL" dirty="0" smtClean="0"/>
              <a:t>Badamy zbiór I składający się ze wszystkich iteracji punkt x przez funkcje z F.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Paproć </a:t>
            </a:r>
            <a:r>
              <a:rPr lang="pl-PL" dirty="0" err="1" smtClean="0"/>
              <a:t>Barnsleya</a:t>
            </a:r>
            <a:endParaRPr lang="pl-PL" dirty="0"/>
          </a:p>
        </p:txBody>
      </p:sp>
      <p:pic>
        <p:nvPicPr>
          <p:cNvPr id="7" name="Symbol zastępczy obrazu 6" descr="Fractal_fern1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35" b="3164"/>
          <a:stretch>
            <a:fillRect/>
          </a:stretch>
        </p:blipFill>
        <p:spPr>
          <a:xfrm>
            <a:off x="4429124" y="2071678"/>
            <a:ext cx="3086542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i="1" dirty="0" smtClean="0"/>
          </a:p>
          <a:p>
            <a:endParaRPr lang="pl-PL" i="1" dirty="0" smtClean="0"/>
          </a:p>
          <a:p>
            <a:endParaRPr lang="pl-PL" i="1" dirty="0" smtClean="0"/>
          </a:p>
          <a:p>
            <a:r>
              <a:rPr lang="pl-PL" i="1" dirty="0" smtClean="0"/>
              <a:t>Zbiór </a:t>
            </a:r>
            <a:r>
              <a:rPr lang="pl-PL" b="1" i="1" dirty="0" smtClean="0"/>
              <a:t>F</a:t>
            </a:r>
            <a:r>
              <a:rPr lang="pl-PL" i="1" dirty="0" smtClean="0"/>
              <a:t> składa się z 4 odwzorowań:</a:t>
            </a:r>
          </a:p>
          <a:p>
            <a:endParaRPr lang="pl-PL" i="1" dirty="0" smtClean="0"/>
          </a:p>
          <a:p>
            <a:r>
              <a:rPr lang="es-ES" i="1" dirty="0" smtClean="0"/>
              <a:t>f</a:t>
            </a:r>
            <a:r>
              <a:rPr lang="es-ES" baseline="-25000" dirty="0" smtClean="0"/>
              <a:t>1</a:t>
            </a:r>
            <a:r>
              <a:rPr lang="es-ES" dirty="0" smtClean="0"/>
              <a:t>(</a:t>
            </a:r>
            <a:r>
              <a:rPr lang="es-ES" i="1" dirty="0" smtClean="0"/>
              <a:t>x</a:t>
            </a:r>
            <a:r>
              <a:rPr lang="es-ES" dirty="0" smtClean="0"/>
              <a:t>,</a:t>
            </a:r>
            <a:r>
              <a:rPr lang="es-ES" i="1" dirty="0" smtClean="0"/>
              <a:t>y</a:t>
            </a:r>
            <a:r>
              <a:rPr lang="es-ES" dirty="0" smtClean="0"/>
              <a:t>) = (0.85</a:t>
            </a:r>
            <a:r>
              <a:rPr lang="es-ES" i="1" dirty="0" smtClean="0"/>
              <a:t>x</a:t>
            </a:r>
            <a:r>
              <a:rPr lang="es-ES" dirty="0" smtClean="0"/>
              <a:t> + 0.04</a:t>
            </a:r>
            <a:r>
              <a:rPr lang="es-ES" i="1" dirty="0" smtClean="0"/>
              <a:t>y</a:t>
            </a:r>
            <a:r>
              <a:rPr lang="es-ES" dirty="0" smtClean="0"/>
              <a:t>, </a:t>
            </a:r>
            <a:endParaRPr lang="pl-PL" dirty="0" smtClean="0"/>
          </a:p>
          <a:p>
            <a:r>
              <a:rPr lang="es-ES" dirty="0" smtClean="0"/>
              <a:t>− </a:t>
            </a:r>
            <a:r>
              <a:rPr lang="es-ES" dirty="0" smtClean="0"/>
              <a:t>0.04</a:t>
            </a:r>
            <a:r>
              <a:rPr lang="es-ES" i="1" dirty="0" smtClean="0"/>
              <a:t>x</a:t>
            </a:r>
            <a:r>
              <a:rPr lang="es-ES" dirty="0" smtClean="0"/>
              <a:t> + 0.85</a:t>
            </a:r>
            <a:r>
              <a:rPr lang="es-ES" i="1" dirty="0" smtClean="0"/>
              <a:t>y</a:t>
            </a:r>
            <a:r>
              <a:rPr lang="es-ES" dirty="0" smtClean="0"/>
              <a:t> + 1.6)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r>
              <a:rPr lang="es-ES" i="1" dirty="0" smtClean="0"/>
              <a:t>f</a:t>
            </a:r>
            <a:r>
              <a:rPr lang="es-ES" baseline="-25000" dirty="0" smtClean="0"/>
              <a:t>2</a:t>
            </a:r>
            <a:r>
              <a:rPr lang="es-ES" dirty="0" smtClean="0"/>
              <a:t>(</a:t>
            </a:r>
            <a:r>
              <a:rPr lang="es-ES" i="1" dirty="0" smtClean="0"/>
              <a:t>x</a:t>
            </a:r>
            <a:r>
              <a:rPr lang="es-ES" dirty="0" smtClean="0"/>
              <a:t>,</a:t>
            </a:r>
            <a:r>
              <a:rPr lang="es-ES" i="1" dirty="0" smtClean="0"/>
              <a:t>y</a:t>
            </a:r>
            <a:r>
              <a:rPr lang="es-ES" dirty="0" smtClean="0"/>
              <a:t>) = ( − 0.15</a:t>
            </a:r>
            <a:r>
              <a:rPr lang="es-ES" i="1" dirty="0" smtClean="0"/>
              <a:t>x</a:t>
            </a:r>
            <a:r>
              <a:rPr lang="es-ES" dirty="0" smtClean="0"/>
              <a:t> + 0.28</a:t>
            </a:r>
            <a:r>
              <a:rPr lang="es-ES" i="1" dirty="0" smtClean="0"/>
              <a:t>y</a:t>
            </a:r>
            <a:r>
              <a:rPr lang="es-ES" dirty="0" smtClean="0"/>
              <a:t>,</a:t>
            </a:r>
            <a:endParaRPr lang="pl-PL" dirty="0" smtClean="0"/>
          </a:p>
          <a:p>
            <a:r>
              <a:rPr lang="es-ES" dirty="0" smtClean="0"/>
              <a:t>0.26</a:t>
            </a:r>
            <a:r>
              <a:rPr lang="es-ES" i="1" dirty="0" smtClean="0"/>
              <a:t>x</a:t>
            </a:r>
            <a:r>
              <a:rPr lang="es-ES" dirty="0" smtClean="0"/>
              <a:t> </a:t>
            </a:r>
            <a:r>
              <a:rPr lang="es-ES" dirty="0" smtClean="0"/>
              <a:t>+ 0.24</a:t>
            </a:r>
            <a:r>
              <a:rPr lang="es-ES" i="1" dirty="0" smtClean="0"/>
              <a:t>y</a:t>
            </a:r>
            <a:r>
              <a:rPr lang="es-ES" dirty="0" smtClean="0"/>
              <a:t> + 0.44) </a:t>
            </a:r>
            <a:endParaRPr lang="pl-PL" dirty="0" smtClean="0"/>
          </a:p>
          <a:p>
            <a:endParaRPr lang="pl-PL" i="1" dirty="0" smtClean="0"/>
          </a:p>
          <a:p>
            <a:r>
              <a:rPr lang="es-ES" i="1" dirty="0" smtClean="0"/>
              <a:t>f</a:t>
            </a:r>
            <a:r>
              <a:rPr lang="es-ES" baseline="-25000" dirty="0" smtClean="0"/>
              <a:t>3</a:t>
            </a:r>
            <a:r>
              <a:rPr lang="es-ES" dirty="0" smtClean="0"/>
              <a:t>(</a:t>
            </a:r>
            <a:r>
              <a:rPr lang="es-ES" i="1" dirty="0" smtClean="0"/>
              <a:t>x</a:t>
            </a:r>
            <a:r>
              <a:rPr lang="es-ES" dirty="0" smtClean="0"/>
              <a:t>,</a:t>
            </a:r>
            <a:r>
              <a:rPr lang="es-ES" i="1" dirty="0" smtClean="0"/>
              <a:t>y</a:t>
            </a:r>
            <a:r>
              <a:rPr lang="es-ES" dirty="0" smtClean="0"/>
              <a:t>) = (0.20</a:t>
            </a:r>
            <a:r>
              <a:rPr lang="es-ES" i="1" dirty="0" smtClean="0"/>
              <a:t>x</a:t>
            </a:r>
            <a:r>
              <a:rPr lang="es-ES" dirty="0" smtClean="0"/>
              <a:t> − 0.26</a:t>
            </a:r>
            <a:r>
              <a:rPr lang="es-ES" i="1" dirty="0" smtClean="0"/>
              <a:t>y</a:t>
            </a:r>
            <a:r>
              <a:rPr lang="es-ES" dirty="0" smtClean="0"/>
              <a:t>,</a:t>
            </a:r>
            <a:endParaRPr lang="pl-PL" dirty="0" smtClean="0"/>
          </a:p>
          <a:p>
            <a:r>
              <a:rPr lang="es-ES" dirty="0" smtClean="0"/>
              <a:t>0.23</a:t>
            </a:r>
            <a:r>
              <a:rPr lang="es-ES" i="1" dirty="0" smtClean="0"/>
              <a:t>x</a:t>
            </a:r>
            <a:r>
              <a:rPr lang="es-ES" dirty="0" smtClean="0"/>
              <a:t> </a:t>
            </a:r>
            <a:r>
              <a:rPr lang="es-ES" dirty="0" smtClean="0"/>
              <a:t>+ 0.22</a:t>
            </a:r>
            <a:r>
              <a:rPr lang="es-ES" i="1" dirty="0" smtClean="0"/>
              <a:t>y</a:t>
            </a:r>
            <a:r>
              <a:rPr lang="es-ES" dirty="0" smtClean="0"/>
              <a:t> + 1.6) </a:t>
            </a:r>
            <a:endParaRPr lang="pl-PL" dirty="0" smtClean="0"/>
          </a:p>
          <a:p>
            <a:endParaRPr lang="pl-PL" i="1" dirty="0" smtClean="0"/>
          </a:p>
          <a:p>
            <a:r>
              <a:rPr lang="es-ES" i="1" dirty="0" smtClean="0"/>
              <a:t>f</a:t>
            </a:r>
            <a:r>
              <a:rPr lang="es-ES" baseline="-25000" dirty="0" smtClean="0"/>
              <a:t>4</a:t>
            </a:r>
            <a:r>
              <a:rPr lang="es-ES" dirty="0" smtClean="0"/>
              <a:t>(</a:t>
            </a:r>
            <a:r>
              <a:rPr lang="es-ES" i="1" dirty="0" smtClean="0"/>
              <a:t>x</a:t>
            </a:r>
            <a:r>
              <a:rPr lang="es-ES" dirty="0" smtClean="0"/>
              <a:t>,</a:t>
            </a:r>
            <a:r>
              <a:rPr lang="es-ES" i="1" dirty="0" smtClean="0"/>
              <a:t>y</a:t>
            </a:r>
            <a:r>
              <a:rPr lang="es-ES" dirty="0" smtClean="0"/>
              <a:t>) = (</a:t>
            </a:r>
            <a:r>
              <a:rPr lang="es-ES" dirty="0" smtClean="0"/>
              <a:t>0</a:t>
            </a:r>
            <a:r>
              <a:rPr lang="pl-PL" dirty="0" smtClean="0"/>
              <a:t> </a:t>
            </a:r>
            <a:r>
              <a:rPr lang="es-ES" dirty="0" smtClean="0"/>
              <a:t>,</a:t>
            </a:r>
            <a:r>
              <a:rPr lang="pl-PL" dirty="0" smtClean="0"/>
              <a:t> </a:t>
            </a:r>
            <a:r>
              <a:rPr lang="es-ES" dirty="0" smtClean="0"/>
              <a:t>0.16</a:t>
            </a:r>
            <a:r>
              <a:rPr lang="es-ES" i="1" dirty="0" smtClean="0"/>
              <a:t>y</a:t>
            </a:r>
            <a:r>
              <a:rPr lang="es-ES" dirty="0" smtClean="0"/>
              <a:t>).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Smok </a:t>
            </a:r>
            <a:r>
              <a:rPr lang="pl-PL" dirty="0" err="1" smtClean="0"/>
              <a:t>Heighwaya</a:t>
            </a:r>
            <a:endParaRPr lang="pl-PL" dirty="0"/>
          </a:p>
        </p:txBody>
      </p:sp>
      <p:pic>
        <p:nvPicPr>
          <p:cNvPr id="5" name="Symbol zastępczy obrazu 4" descr="Drakkurva_stor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7" r="37"/>
          <a:stretch>
            <a:fillRect/>
          </a:stretch>
        </p:blipFill>
        <p:spPr>
          <a:xfrm>
            <a:off x="4071934" y="2071678"/>
            <a:ext cx="4528095" cy="3894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Zbiór </a:t>
            </a:r>
            <a:r>
              <a:rPr lang="pl-PL" b="1" dirty="0" smtClean="0"/>
              <a:t>F </a:t>
            </a:r>
            <a:r>
              <a:rPr lang="pl-PL" dirty="0" smtClean="0"/>
              <a:t>składa się z dwóch odwzorowań (notacja zespolona):</a:t>
            </a:r>
          </a:p>
          <a:p>
            <a:endParaRPr lang="pl-PL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bg2">
                <a:lumMod val="2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0034" y="4000504"/>
            <a:ext cx="1304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bg2">
                <a:lumMod val="2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0034" y="4500570"/>
            <a:ext cx="1628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Napisać ogólny program do wizualizacji IFSP</a:t>
            </a:r>
          </a:p>
          <a:p>
            <a:pPr lvl="1"/>
            <a:endParaRPr lang="pl-PL" dirty="0" smtClean="0"/>
          </a:p>
          <a:p>
            <a:pPr lvl="1"/>
            <a:r>
              <a:rPr lang="pl-PL" dirty="0" smtClean="0"/>
              <a:t>Możliwość dowolnego definiowania zbioru F i prawdopodobieństw.</a:t>
            </a:r>
          </a:p>
          <a:p>
            <a:pPr lvl="1"/>
            <a:endParaRPr lang="pl-PL" dirty="0" smtClean="0"/>
          </a:p>
          <a:p>
            <a:pPr lvl="1"/>
            <a:r>
              <a:rPr lang="pl-PL" dirty="0" smtClean="0"/>
              <a:t>Możliwość pracy interaktywnej (wybieranie punktu startowego, oglądanie wyników kolejnych iteracji).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Fraktale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Scena chaosu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Zbiór </a:t>
            </a:r>
            <a:r>
              <a:rPr lang="pl-PL" dirty="0" err="1" smtClean="0"/>
              <a:t>Mandelbrota</a:t>
            </a:r>
            <a:endParaRPr lang="pl-PL" dirty="0"/>
          </a:p>
        </p:txBody>
      </p:sp>
      <p:pic>
        <p:nvPicPr>
          <p:cNvPr id="5" name="Symbol zastępczy obrazu 4" descr="Mandel_zoom_00_mandelbrot_se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396" r="6396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3000372"/>
            <a:ext cx="2468880" cy="2928958"/>
          </a:xfrm>
        </p:spPr>
        <p:txBody>
          <a:bodyPr/>
          <a:lstStyle/>
          <a:p>
            <a:r>
              <a:rPr lang="pl-PL" dirty="0" smtClean="0"/>
              <a:t>Zbiór </a:t>
            </a:r>
            <a:r>
              <a:rPr lang="pl-PL" dirty="0" err="1" smtClean="0"/>
              <a:t>Mandelbrota</a:t>
            </a:r>
            <a:r>
              <a:rPr lang="pl-PL" dirty="0" smtClean="0"/>
              <a:t> </a:t>
            </a:r>
            <a:r>
              <a:rPr lang="pl-PL" b="1" dirty="0" smtClean="0"/>
              <a:t>M</a:t>
            </a:r>
            <a:r>
              <a:rPr lang="pl-PL" dirty="0" smtClean="0"/>
              <a:t>, to zbiór takich liczb zespolonych </a:t>
            </a:r>
            <a:r>
              <a:rPr lang="pl-PL" b="1" dirty="0" smtClean="0"/>
              <a:t>c</a:t>
            </a:r>
            <a:r>
              <a:rPr lang="pl-PL" dirty="0" smtClean="0"/>
              <a:t> dla których wyrażenie:</a:t>
            </a:r>
          </a:p>
          <a:p>
            <a:endParaRPr lang="pl-PL" dirty="0" smtClean="0"/>
          </a:p>
          <a:p>
            <a:pPr algn="ctr"/>
            <a:r>
              <a:rPr lang="pl-PL" i="1" dirty="0" smtClean="0"/>
              <a:t>x</a:t>
            </a:r>
            <a:r>
              <a:rPr lang="pl-PL" baseline="-25000" dirty="0" smtClean="0"/>
              <a:t>n+1</a:t>
            </a:r>
            <a:r>
              <a:rPr lang="pl-PL" dirty="0" smtClean="0"/>
              <a:t>=</a:t>
            </a:r>
            <a:r>
              <a:rPr lang="pl-PL" i="1" dirty="0" smtClean="0"/>
              <a:t>x</a:t>
            </a:r>
            <a:r>
              <a:rPr lang="pl-PL" baseline="-25000" dirty="0" smtClean="0"/>
              <a:t>n</a:t>
            </a:r>
            <a:r>
              <a:rPr lang="pl-PL" baseline="30000" dirty="0" smtClean="0"/>
              <a:t>2</a:t>
            </a:r>
            <a:r>
              <a:rPr lang="pl-PL" dirty="0" smtClean="0"/>
              <a:t> </a:t>
            </a:r>
            <a:r>
              <a:rPr lang="pl-PL" dirty="0" smtClean="0"/>
              <a:t>+ </a:t>
            </a:r>
            <a:r>
              <a:rPr lang="pl-PL" i="1" dirty="0" smtClean="0"/>
              <a:t>c</a:t>
            </a:r>
          </a:p>
          <a:p>
            <a:endParaRPr lang="pl-PL" i="1" dirty="0" smtClean="0"/>
          </a:p>
          <a:p>
            <a:r>
              <a:rPr lang="pl-PL" dirty="0" smtClean="0"/>
              <a:t>jest ograniczone (dla </a:t>
            </a:r>
            <a:r>
              <a:rPr lang="pl-PL" i="1" dirty="0" smtClean="0"/>
              <a:t>x</a:t>
            </a:r>
            <a:r>
              <a:rPr lang="pl-PL" baseline="-25000" dirty="0" smtClean="0"/>
              <a:t>0</a:t>
            </a:r>
            <a:r>
              <a:rPr lang="pl-PL" dirty="0" smtClean="0"/>
              <a:t> = 0).</a:t>
            </a:r>
          </a:p>
          <a:p>
            <a:endParaRPr lang="pl-PL" dirty="0" smtClean="0"/>
          </a:p>
          <a:p>
            <a:r>
              <a:rPr lang="pl-PL" dirty="0" smtClean="0"/>
              <a:t>Możliwe modyfikacje:</a:t>
            </a:r>
          </a:p>
          <a:p>
            <a:pPr>
              <a:buFont typeface="Arial" pitchFamily="34" charset="0"/>
              <a:buChar char="•"/>
            </a:pPr>
            <a:r>
              <a:rPr lang="pl-PL" i="1" dirty="0" smtClean="0"/>
              <a:t> x</a:t>
            </a:r>
            <a:r>
              <a:rPr lang="pl-PL" baseline="-25000" dirty="0" smtClean="0"/>
              <a:t>n+1</a:t>
            </a:r>
            <a:r>
              <a:rPr lang="pl-PL" dirty="0" smtClean="0"/>
              <a:t>=</a:t>
            </a:r>
            <a:r>
              <a:rPr lang="pl-PL" i="1" dirty="0" smtClean="0"/>
              <a:t>x</a:t>
            </a:r>
            <a:r>
              <a:rPr lang="pl-PL" baseline="-25000" dirty="0" smtClean="0"/>
              <a:t>n</a:t>
            </a:r>
            <a:r>
              <a:rPr lang="pl-PL" baseline="30000" dirty="0" smtClean="0"/>
              <a:t>d</a:t>
            </a:r>
            <a:r>
              <a:rPr lang="pl-PL" dirty="0" smtClean="0"/>
              <a:t> </a:t>
            </a:r>
            <a:r>
              <a:rPr lang="pl-PL" dirty="0" smtClean="0"/>
              <a:t>+ </a:t>
            </a:r>
            <a:r>
              <a:rPr lang="pl-PL" i="1" dirty="0" smtClean="0"/>
              <a:t>c, dla d&gt;2</a:t>
            </a:r>
          </a:p>
          <a:p>
            <a:pPr>
              <a:buFont typeface="Arial" pitchFamily="34" charset="0"/>
              <a:buChar char="•"/>
            </a:pPr>
            <a:endParaRPr lang="pl-PL" i="1" dirty="0" smtClean="0"/>
          </a:p>
          <a:p>
            <a:pPr>
              <a:buFont typeface="Arial" pitchFamily="34" charset="0"/>
              <a:buChar char="•"/>
            </a:pPr>
            <a:r>
              <a:rPr lang="pl-PL" i="1" dirty="0" smtClean="0"/>
              <a:t> </a:t>
            </a:r>
            <a:r>
              <a:rPr lang="pl-PL" i="1" dirty="0" smtClean="0"/>
              <a:t>sprzężenie:</a:t>
            </a:r>
          </a:p>
          <a:p>
            <a:pPr>
              <a:buFont typeface="Arial" pitchFamily="34" charset="0"/>
              <a:buChar char="•"/>
            </a:pPr>
            <a:endParaRPr lang="pl-PL" i="1" dirty="0" smtClean="0"/>
          </a:p>
          <a:p>
            <a:pPr>
              <a:buFont typeface="Arial" pitchFamily="34" charset="0"/>
              <a:buChar char="•"/>
            </a:pP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596" y="5715016"/>
            <a:ext cx="9525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Trójkąt Sierpińskiego</a:t>
            </a:r>
            <a:endParaRPr lang="pl-PL" dirty="0"/>
          </a:p>
        </p:txBody>
      </p:sp>
      <p:pic>
        <p:nvPicPr>
          <p:cNvPr id="5" name="Symbol zastępczy obrazu 4" descr="692px-Sierpinski_Triangle.svg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23" b="323"/>
          <a:stretch>
            <a:fillRect/>
          </a:stretch>
        </p:blipFill>
        <p:spPr>
          <a:xfrm>
            <a:off x="3500430" y="1928802"/>
            <a:ext cx="5232802" cy="4500570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14282" y="3571876"/>
            <a:ext cx="2468880" cy="1415032"/>
          </a:xfrm>
        </p:spPr>
        <p:txBody>
          <a:bodyPr/>
          <a:lstStyle/>
          <a:p>
            <a:r>
              <a:rPr lang="pl-PL" dirty="0" smtClean="0"/>
              <a:t>Różne metody uzyskania: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smtClean="0"/>
              <a:t>metoda konstrukcyjna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smtClean="0"/>
              <a:t>metoda IFSP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smtClean="0"/>
              <a:t>automat komórkowy XOR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smtClean="0"/>
              <a:t>skalowanie</a:t>
            </a:r>
            <a:endParaRPr lang="pl-PL" dirty="0"/>
          </a:p>
        </p:txBody>
      </p:sp>
      <p:pic>
        <p:nvPicPr>
          <p:cNvPr id="6" name="Obraz 5" descr="Textile_co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3" y="1928802"/>
            <a:ext cx="6096043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Napisz program, który umożliwia rysowanie zbioru (uogólnionego) </a:t>
            </a:r>
            <a:r>
              <a:rPr lang="pl-PL" dirty="0" err="1" smtClean="0"/>
              <a:t>Mandelbrota</a:t>
            </a:r>
            <a:r>
              <a:rPr lang="pl-PL" dirty="0" smtClean="0"/>
              <a:t>. Kolorowanie można zadać przez plik „palety” (</a:t>
            </a:r>
            <a:r>
              <a:rPr lang="pl-PL" dirty="0" err="1" smtClean="0"/>
              <a:t>pixmapa</a:t>
            </a:r>
            <a:r>
              <a:rPr lang="pl-PL" dirty="0" smtClean="0"/>
              <a:t> o rozmiarach W x 1 </a:t>
            </a:r>
            <a:r>
              <a:rPr lang="pl-PL" dirty="0" err="1" smtClean="0"/>
              <a:t>piks</a:t>
            </a:r>
            <a:r>
              <a:rPr lang="pl-PL" dirty="0" smtClean="0"/>
              <a:t>.).</a:t>
            </a:r>
          </a:p>
          <a:p>
            <a:endParaRPr lang="pl-PL" dirty="0" smtClean="0"/>
          </a:p>
          <a:p>
            <a:r>
              <a:rPr lang="pl-PL" dirty="0" smtClean="0"/>
              <a:t>Napisz program, który generuje trójkąt Sierpińskiego na różne sposoby. Dla porównania powinien umożliwiać rysowanie na jednym rysunku kilkoma metodami na raz (za pomocą różnych kolorów na przykład).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Agenda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Parallel</a:t>
            </a:r>
            <a:r>
              <a:rPr lang="pl-PL" dirty="0" smtClean="0"/>
              <a:t> FX </a:t>
            </a:r>
            <a:r>
              <a:rPr lang="pl-PL" dirty="0" err="1" smtClean="0"/>
              <a:t>Library</a:t>
            </a:r>
            <a:r>
              <a:rPr lang="pl-PL" dirty="0" smtClean="0"/>
              <a:t> – narzędzie</a:t>
            </a:r>
          </a:p>
          <a:p>
            <a:r>
              <a:rPr lang="pl-PL" dirty="0" smtClean="0"/>
              <a:t>Bifurkacje</a:t>
            </a:r>
          </a:p>
          <a:p>
            <a:r>
              <a:rPr lang="pl-PL" dirty="0" smtClean="0"/>
              <a:t>IFS i IFSP – jaki jest wzór na choinkę?</a:t>
            </a:r>
          </a:p>
          <a:p>
            <a:r>
              <a:rPr lang="pl-PL" dirty="0" smtClean="0"/>
              <a:t>Fraktale</a:t>
            </a:r>
          </a:p>
          <a:p>
            <a:r>
              <a:rPr lang="pl-PL" dirty="0" smtClean="0"/>
              <a:t>Automaty komórkowe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Automaty komórkowe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Proste modele skomplikowanego świata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Automaty komórkowe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Stan</a:t>
            </a:r>
          </a:p>
          <a:p>
            <a:r>
              <a:rPr lang="pl-PL" dirty="0" smtClean="0"/>
              <a:t>Przestrzeń</a:t>
            </a:r>
          </a:p>
          <a:p>
            <a:r>
              <a:rPr lang="pl-PL" dirty="0" smtClean="0"/>
              <a:t>Sąsiedztwo</a:t>
            </a:r>
          </a:p>
          <a:p>
            <a:r>
              <a:rPr lang="pl-PL" dirty="0" smtClean="0"/>
              <a:t>Funkcja przejścia</a:t>
            </a:r>
          </a:p>
          <a:p>
            <a:r>
              <a:rPr lang="pl-PL" dirty="0" smtClean="0"/>
              <a:t>Dynamika</a:t>
            </a:r>
          </a:p>
          <a:p>
            <a:r>
              <a:rPr lang="pl-PL" dirty="0" smtClean="0"/>
              <a:t>Implementacja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Gra w życie (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Game</a:t>
            </a:r>
            <a:r>
              <a:rPr lang="pl-PL" dirty="0" smtClean="0"/>
              <a:t> of Life)</a:t>
            </a:r>
          </a:p>
          <a:p>
            <a:endParaRPr lang="pl-PL" dirty="0" smtClean="0"/>
          </a:p>
          <a:p>
            <a:r>
              <a:rPr lang="pl-PL" dirty="0" smtClean="0"/>
              <a:t>Automaty jednowymiarowe (np. XOR)</a:t>
            </a:r>
          </a:p>
          <a:p>
            <a:endParaRPr lang="pl-PL" dirty="0" smtClean="0"/>
          </a:p>
          <a:p>
            <a:r>
              <a:rPr lang="pl-PL" dirty="0" smtClean="0"/>
              <a:t>Pożar lasu</a:t>
            </a:r>
          </a:p>
          <a:p>
            <a:endParaRPr lang="pl-PL" dirty="0" smtClean="0"/>
          </a:p>
          <a:p>
            <a:r>
              <a:rPr lang="pl-PL" dirty="0" smtClean="0"/>
              <a:t>Rozprzestrzenianie się epidemii</a:t>
            </a:r>
          </a:p>
          <a:p>
            <a:endParaRPr lang="pl-PL" dirty="0" smtClean="0"/>
          </a:p>
          <a:p>
            <a:r>
              <a:rPr lang="pl-PL" dirty="0" smtClean="0"/>
              <a:t>Wzrost </a:t>
            </a:r>
            <a:r>
              <a:rPr lang="pl-PL" dirty="0" smtClean="0"/>
              <a:t>ograniczony </a:t>
            </a:r>
            <a:r>
              <a:rPr lang="pl-PL" dirty="0" smtClean="0"/>
              <a:t>dyfuzją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200" dirty="0" err="1" smtClean="0"/>
              <a:t>Diffusion</a:t>
            </a:r>
            <a:r>
              <a:rPr lang="pl-PL" sz="2200" dirty="0" smtClean="0"/>
              <a:t> </a:t>
            </a:r>
            <a:r>
              <a:rPr lang="pl-PL" sz="2200" dirty="0" err="1" smtClean="0"/>
              <a:t>Aggregate</a:t>
            </a:r>
            <a:r>
              <a:rPr lang="pl-PL" sz="2200" dirty="0" smtClean="0"/>
              <a:t> Growth, </a:t>
            </a:r>
            <a:r>
              <a:rPr lang="pl-PL" sz="2200" b="1" dirty="0" err="1" smtClean="0"/>
              <a:t>Diffusion</a:t>
            </a:r>
            <a:r>
              <a:rPr lang="pl-PL" sz="2200" b="1" dirty="0" smtClean="0"/>
              <a:t> Limited </a:t>
            </a:r>
            <a:r>
              <a:rPr lang="pl-PL" sz="2200" b="1" dirty="0" err="1" smtClean="0"/>
              <a:t>Aggregation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hlinkClick r:id="rId2"/>
              </a:rPr>
              <a:t>http://apricot.polyu.edu.hk/~lam/dla/dla.html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Napisz program, który symuluje i wizualizuje wybrany automat komórkowy. Jeśli model zakłada istnienie różnych parametrów (np. prawdopodobieństw) użytkownik powinien mieć możliwość ich zmiany.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Uwagi ogólne do zadań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Programy do prezentacji:</a:t>
            </a:r>
          </a:p>
          <a:p>
            <a:pPr lvl="1"/>
            <a:r>
              <a:rPr lang="pl-PL" dirty="0" smtClean="0"/>
              <a:t>Możliwość rysowania na pełnym ekranie w rozdzielczościach 800 x 600 lub 1024 x 768</a:t>
            </a:r>
          </a:p>
          <a:p>
            <a:pPr lvl="1"/>
            <a:r>
              <a:rPr lang="pl-PL" dirty="0" smtClean="0"/>
              <a:t>Animacja</a:t>
            </a:r>
          </a:p>
          <a:p>
            <a:pPr lvl="1"/>
            <a:r>
              <a:rPr lang="pl-PL" dirty="0" smtClean="0"/>
              <a:t>Kolory ;)</a:t>
            </a:r>
          </a:p>
          <a:p>
            <a:pPr lvl="1"/>
            <a:r>
              <a:rPr lang="pl-PL" dirty="0" smtClean="0"/>
              <a:t>Możliwie proste GUI</a:t>
            </a:r>
          </a:p>
          <a:p>
            <a:pPr lvl="1">
              <a:buNone/>
            </a:pPr>
            <a:endParaRPr lang="pl-PL" dirty="0" smtClean="0"/>
          </a:p>
          <a:p>
            <a:r>
              <a:rPr lang="pl-PL" dirty="0" smtClean="0"/>
              <a:t>Czytelność kodu, komentarze…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Narzędzia w .NET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Współbieżność – PFX</a:t>
            </a:r>
          </a:p>
          <a:p>
            <a:endParaRPr lang="pl-PL" dirty="0" smtClean="0"/>
          </a:p>
          <a:p>
            <a:r>
              <a:rPr lang="pl-PL" dirty="0" smtClean="0"/>
              <a:t>Rysowanie – WPF albo Windows. </a:t>
            </a:r>
            <a:r>
              <a:rPr lang="pl-PL" dirty="0" err="1" smtClean="0"/>
              <a:t>Forms</a:t>
            </a:r>
            <a:r>
              <a:rPr lang="pl-PL" dirty="0" smtClean="0"/>
              <a:t> albo GDI albo </a:t>
            </a:r>
            <a:r>
              <a:rPr lang="pl-PL" b="1" dirty="0" smtClean="0"/>
              <a:t>XNA</a:t>
            </a:r>
            <a:r>
              <a:rPr lang="pl-PL" dirty="0" smtClean="0"/>
              <a:t>!</a:t>
            </a:r>
          </a:p>
          <a:p>
            <a:pPr lvl="1"/>
            <a:r>
              <a:rPr lang="pl-PL" dirty="0" smtClean="0"/>
              <a:t>W </a:t>
            </a:r>
            <a:r>
              <a:rPr lang="pl-PL" dirty="0" err="1" smtClean="0"/>
              <a:t>Windows.Forms</a:t>
            </a:r>
            <a:r>
              <a:rPr lang="pl-PL" dirty="0" smtClean="0"/>
              <a:t> da się rysować „</a:t>
            </a:r>
            <a:r>
              <a:rPr lang="pl-PL" dirty="0" err="1" smtClean="0"/>
              <a:t>per-pixel</a:t>
            </a:r>
            <a:r>
              <a:rPr lang="pl-PL" dirty="0" smtClean="0"/>
              <a:t>” – trzeba dostać się do kontrolki </a:t>
            </a:r>
            <a:r>
              <a:rPr lang="pl-PL" dirty="0" err="1" smtClean="0"/>
              <a:t>Image</a:t>
            </a:r>
            <a:r>
              <a:rPr lang="pl-PL" dirty="0" smtClean="0"/>
              <a:t> i wyciągnąć z niej macierz pikseli… (łatwe;)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Jeśli nie .NET, to 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 err="1" smtClean="0"/>
              <a:t>Processing</a:t>
            </a:r>
            <a:r>
              <a:rPr lang="pl-PL" dirty="0" smtClean="0"/>
              <a:t> – łatwe w użyciu narzędzie oparte o Javę (generuje </a:t>
            </a:r>
            <a:r>
              <a:rPr lang="pl-PL" dirty="0" err="1" smtClean="0"/>
              <a:t>applety</a:t>
            </a:r>
            <a:r>
              <a:rPr lang="pl-PL" dirty="0" smtClean="0"/>
              <a:t>).</a:t>
            </a:r>
            <a:br>
              <a:rPr lang="pl-PL" dirty="0" smtClean="0"/>
            </a:br>
            <a:r>
              <a:rPr lang="pl-PL" dirty="0" err="1" smtClean="0">
                <a:hlinkClick r:id="rId2"/>
              </a:rPr>
              <a:t>www.processing.org</a:t>
            </a:r>
            <a:endParaRPr lang="pl-PL" dirty="0" smtClean="0"/>
          </a:p>
          <a:p>
            <a:endParaRPr lang="pl-PL" dirty="0" smtClean="0"/>
          </a:p>
          <a:p>
            <a:r>
              <a:rPr lang="pl-PL" b="1" dirty="0" err="1" smtClean="0"/>
              <a:t>NodeBox</a:t>
            </a:r>
            <a:r>
              <a:rPr lang="pl-PL" dirty="0" smtClean="0"/>
              <a:t> – oparte o </a:t>
            </a:r>
            <a:r>
              <a:rPr lang="pl-PL" dirty="0" err="1" smtClean="0"/>
              <a:t>Pythona</a:t>
            </a:r>
            <a:r>
              <a:rPr lang="pl-PL" dirty="0" smtClean="0"/>
              <a:t> (niestety tylko na </a:t>
            </a:r>
            <a:r>
              <a:rPr lang="pl-PL" dirty="0" err="1" smtClean="0"/>
              <a:t>MacOSX</a:t>
            </a:r>
            <a:r>
              <a:rPr lang="pl-PL" dirty="0" smtClean="0"/>
              <a:t>)</a:t>
            </a:r>
            <a:br>
              <a:rPr lang="pl-PL" dirty="0" smtClean="0"/>
            </a:br>
            <a:r>
              <a:rPr lang="pl-PL" dirty="0" err="1" smtClean="0">
                <a:hlinkClick r:id="rId3"/>
              </a:rPr>
              <a:t>www.nodebox.net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Cokolwiek innego co działa ;) np. </a:t>
            </a:r>
            <a:r>
              <a:rPr lang="pl-PL" dirty="0" err="1" smtClean="0"/>
              <a:t>PyGame</a:t>
            </a:r>
            <a:r>
              <a:rPr lang="pl-PL" dirty="0" smtClean="0"/>
              <a:t>, </a:t>
            </a:r>
            <a:r>
              <a:rPr lang="pl-PL" dirty="0" err="1" smtClean="0"/>
              <a:t>DirectDraw</a:t>
            </a:r>
            <a:r>
              <a:rPr lang="pl-PL" dirty="0" smtClean="0"/>
              <a:t>, </a:t>
            </a:r>
            <a:r>
              <a:rPr lang="pl-PL" dirty="0" err="1" smtClean="0"/>
              <a:t>OpenGL</a:t>
            </a:r>
            <a:r>
              <a:rPr lang="pl-PL" dirty="0" smtClean="0"/>
              <a:t>, SDL, dowolny język ;)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Dziękujemy za uwagę!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To jeszcze nie koniec… ;)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Parallel</a:t>
            </a:r>
            <a:r>
              <a:rPr lang="pl-PL" dirty="0" smtClean="0"/>
              <a:t> FX </a:t>
            </a:r>
            <a:r>
              <a:rPr lang="pl-PL" dirty="0" err="1" smtClean="0"/>
              <a:t>Library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Narzędzie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Parallel</a:t>
            </a:r>
            <a:r>
              <a:rPr lang="pl-PL" dirty="0" smtClean="0"/>
              <a:t> FX </a:t>
            </a:r>
            <a:r>
              <a:rPr lang="pl-PL" dirty="0" err="1" smtClean="0"/>
              <a:t>Library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Biblioteka .NET do pisania aplikacji współbieżnych</a:t>
            </a:r>
          </a:p>
          <a:p>
            <a:r>
              <a:rPr lang="pl-PL" dirty="0" smtClean="0"/>
              <a:t>Trzy podstawowe części:</a:t>
            </a:r>
          </a:p>
          <a:p>
            <a:pPr lvl="1"/>
            <a:r>
              <a:rPr lang="pl-PL" dirty="0" smtClean="0"/>
              <a:t>PLINQ = </a:t>
            </a:r>
            <a:r>
              <a:rPr lang="pl-PL" dirty="0" err="1" smtClean="0"/>
              <a:t>Parallel</a:t>
            </a:r>
            <a:r>
              <a:rPr lang="pl-PL" dirty="0" smtClean="0"/>
              <a:t> LINQ</a:t>
            </a:r>
          </a:p>
          <a:p>
            <a:pPr lvl="1"/>
            <a:r>
              <a:rPr lang="pl-PL" dirty="0" smtClean="0"/>
              <a:t>TPL = </a:t>
            </a:r>
            <a:r>
              <a:rPr lang="pl-PL" dirty="0" err="1" smtClean="0"/>
              <a:t>Task</a:t>
            </a:r>
            <a:r>
              <a:rPr lang="pl-PL" dirty="0" smtClean="0"/>
              <a:t> </a:t>
            </a:r>
            <a:r>
              <a:rPr lang="pl-PL" dirty="0" err="1" smtClean="0"/>
              <a:t>Parallel</a:t>
            </a:r>
            <a:r>
              <a:rPr lang="pl-PL" dirty="0" smtClean="0"/>
              <a:t> </a:t>
            </a:r>
            <a:r>
              <a:rPr lang="pl-PL" dirty="0" err="1" smtClean="0"/>
              <a:t>Library</a:t>
            </a:r>
            <a:endParaRPr lang="pl-PL" dirty="0" smtClean="0"/>
          </a:p>
          <a:p>
            <a:pPr lvl="1"/>
            <a:r>
              <a:rPr lang="pl-PL" dirty="0" err="1" smtClean="0"/>
              <a:t>Static</a:t>
            </a:r>
            <a:r>
              <a:rPr lang="pl-PL" dirty="0" smtClean="0"/>
              <a:t> </a:t>
            </a:r>
            <a:r>
              <a:rPr lang="pl-PL" dirty="0" err="1" smtClean="0"/>
              <a:t>Parallel</a:t>
            </a:r>
            <a:r>
              <a:rPr lang="pl-PL" dirty="0" smtClean="0"/>
              <a:t> </a:t>
            </a:r>
            <a:r>
              <a:rPr lang="pl-PL" dirty="0" err="1" smtClean="0"/>
              <a:t>class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Parallel</a:t>
            </a:r>
            <a:r>
              <a:rPr lang="pl-PL" dirty="0" smtClean="0"/>
              <a:t> FX </a:t>
            </a:r>
            <a:r>
              <a:rPr lang="pl-PL" dirty="0" err="1" smtClean="0"/>
              <a:t>Library</a:t>
            </a:r>
            <a:r>
              <a:rPr lang="pl-PL" dirty="0" smtClean="0"/>
              <a:t> – klasa </a:t>
            </a:r>
            <a:r>
              <a:rPr lang="pl-PL" dirty="0" err="1" smtClean="0"/>
              <a:t>Parallel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Zrównoleglenie pętli</a:t>
            </a:r>
          </a:p>
          <a:p>
            <a:endParaRPr lang="pl-PL" dirty="0" smtClean="0"/>
          </a:p>
          <a:p>
            <a:pPr>
              <a:buNone/>
            </a:pPr>
            <a:r>
              <a:rPr lang="pl-PL" dirty="0" smtClean="0"/>
              <a:t>for (</a:t>
            </a:r>
            <a:r>
              <a:rPr lang="pl-PL" dirty="0" err="1" smtClean="0"/>
              <a:t>int</a:t>
            </a:r>
            <a:r>
              <a:rPr lang="pl-PL" dirty="0" smtClean="0"/>
              <a:t> i = 0; i &lt; 100; i++) { a[i] = a[i]*a[i]; } 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err="1" smtClean="0"/>
              <a:t>Parallel.For</a:t>
            </a:r>
            <a:r>
              <a:rPr lang="pl-PL" dirty="0" smtClean="0"/>
              <a:t>(0, 100, </a:t>
            </a:r>
            <a:br>
              <a:rPr lang="pl-PL" dirty="0" smtClean="0"/>
            </a:br>
            <a:r>
              <a:rPr lang="pl-PL" dirty="0" smtClean="0"/>
              <a:t>	</a:t>
            </a:r>
            <a:r>
              <a:rPr lang="pl-PL" dirty="0" err="1" smtClean="0"/>
              <a:t>delegate</a:t>
            </a:r>
            <a:r>
              <a:rPr lang="pl-PL" dirty="0" smtClean="0"/>
              <a:t>(</a:t>
            </a:r>
            <a:r>
              <a:rPr lang="pl-PL" dirty="0" err="1" smtClean="0"/>
              <a:t>int</a:t>
            </a:r>
            <a:r>
              <a:rPr lang="pl-PL" dirty="0" smtClean="0"/>
              <a:t> </a:t>
            </a:r>
            <a:r>
              <a:rPr lang="pl-PL" dirty="0" smtClean="0"/>
              <a:t>i) { a[i] = a[i]*a[i]; });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Parallel</a:t>
            </a:r>
            <a:r>
              <a:rPr lang="pl-PL" dirty="0" smtClean="0"/>
              <a:t> FX </a:t>
            </a:r>
            <a:r>
              <a:rPr lang="pl-PL" dirty="0" err="1" smtClean="0"/>
              <a:t>Library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b="1" dirty="0" smtClean="0"/>
              <a:t>Więcej informacji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MSDN </a:t>
            </a:r>
            <a:r>
              <a:rPr lang="pl-PL" dirty="0" err="1" smtClean="0"/>
              <a:t>Magazine</a:t>
            </a:r>
            <a:r>
              <a:rPr lang="pl-PL" dirty="0" smtClean="0"/>
              <a:t>: </a:t>
            </a:r>
            <a:r>
              <a:rPr lang="en-US" dirty="0" smtClean="0"/>
              <a:t>Optimize Managed Code For Multi-Core </a:t>
            </a:r>
            <a:r>
              <a:rPr lang="en-US" dirty="0" smtClean="0"/>
              <a:t>Machines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1800" dirty="0" smtClean="0"/>
              <a:t>http://msdn2.microsoft.com/</a:t>
            </a:r>
            <a:r>
              <a:rPr lang="pl-PL" sz="1800" dirty="0" err="1" smtClean="0"/>
              <a:t>pl-pl</a:t>
            </a:r>
            <a:r>
              <a:rPr lang="pl-PL" sz="1800" dirty="0" smtClean="0"/>
              <a:t>/</a:t>
            </a:r>
            <a:r>
              <a:rPr lang="pl-PL" sz="1800" dirty="0" err="1" smtClean="0"/>
              <a:t>magazine</a:t>
            </a:r>
            <a:r>
              <a:rPr lang="pl-PL" sz="1800" dirty="0" smtClean="0"/>
              <a:t>/cc163340(</a:t>
            </a:r>
            <a:r>
              <a:rPr lang="pl-PL" sz="1800" dirty="0" err="1" smtClean="0"/>
              <a:t>en-us</a:t>
            </a:r>
            <a:r>
              <a:rPr lang="pl-PL" sz="1800" dirty="0" smtClean="0"/>
              <a:t>).</a:t>
            </a:r>
            <a:r>
              <a:rPr lang="pl-PL" sz="1800" dirty="0" err="1" smtClean="0"/>
              <a:t>aspx</a:t>
            </a:r>
            <a:endParaRPr lang="pl-PL" sz="1800" dirty="0" smtClean="0"/>
          </a:p>
          <a:p>
            <a:endParaRPr lang="pl-PL" sz="1800" dirty="0" smtClean="0"/>
          </a:p>
          <a:p>
            <a:r>
              <a:rPr lang="pl-PL" dirty="0" smtClean="0"/>
              <a:t>PFX Team </a:t>
            </a:r>
            <a:r>
              <a:rPr lang="pl-PL" dirty="0" err="1" smtClean="0"/>
              <a:t>Blog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1800" dirty="0" smtClean="0"/>
              <a:t>http</a:t>
            </a:r>
            <a:r>
              <a:rPr lang="pl-PL" sz="1800" dirty="0" smtClean="0"/>
              <a:t>://blogs.msdn.com/pfxteam/</a:t>
            </a:r>
            <a:endParaRPr lang="pl-PL" sz="1800" dirty="0" smtClean="0"/>
          </a:p>
          <a:p>
            <a:endParaRPr lang="pl-PL" dirty="0" smtClean="0"/>
          </a:p>
          <a:p>
            <a:r>
              <a:rPr lang="pl-PL" dirty="0" smtClean="0"/>
              <a:t>PFX </a:t>
            </a:r>
            <a:r>
              <a:rPr lang="pl-PL" dirty="0" err="1" smtClean="0"/>
              <a:t>December</a:t>
            </a:r>
            <a:r>
              <a:rPr lang="pl-PL" dirty="0" smtClean="0"/>
              <a:t> 2007 </a:t>
            </a:r>
            <a:r>
              <a:rPr lang="pl-PL" dirty="0" smtClean="0"/>
              <a:t>CTP </a:t>
            </a:r>
            <a:r>
              <a:rPr lang="pl-PL" sz="1900" dirty="0" smtClean="0"/>
              <a:t>http://www.microsoft.com/downloads/details.aspx?FamilyID=e848dc1d-5be3-4941-8705-024bc7f180ba&amp;displaylang=en</a:t>
            </a:r>
            <a:endParaRPr lang="pl-PL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Bifurkacje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Droga do chaosu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/>
              <a:t>Układy dynamiczne i bifurkacje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Układ dynamiczny – układ zmienny w czasie</a:t>
            </a:r>
          </a:p>
          <a:p>
            <a:endParaRPr lang="pl-PL" dirty="0" smtClean="0"/>
          </a:p>
          <a:p>
            <a:r>
              <a:rPr lang="pl-PL" dirty="0" smtClean="0"/>
              <a:t>Definicja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1600" b="1" dirty="0" smtClean="0"/>
              <a:t>Bifurkacja</a:t>
            </a:r>
            <a:r>
              <a:rPr lang="pl-PL" sz="1600" dirty="0" smtClean="0"/>
              <a:t> </a:t>
            </a:r>
            <a:r>
              <a:rPr lang="pl-PL" sz="1600" dirty="0" smtClean="0"/>
              <a:t>(</a:t>
            </a:r>
            <a:r>
              <a:rPr lang="pl-PL" sz="1600" dirty="0" smtClean="0">
                <a:hlinkClick r:id="rId2" tooltip="Łacina"/>
              </a:rPr>
              <a:t>łac.</a:t>
            </a:r>
            <a:r>
              <a:rPr lang="pl-PL" sz="1600" dirty="0" smtClean="0"/>
              <a:t> </a:t>
            </a:r>
            <a:r>
              <a:rPr lang="pl-PL" sz="1600" i="1" dirty="0" smtClean="0"/>
              <a:t>rozdwojenie, rozwidlenie, rozdzielenie, rozszczepienie</a:t>
            </a:r>
            <a:r>
              <a:rPr lang="pl-PL" sz="1600" dirty="0" smtClean="0"/>
              <a:t>) – </a:t>
            </a:r>
            <a:r>
              <a:rPr lang="pl-PL" sz="1600" dirty="0" smtClean="0">
                <a:hlinkClick r:id="rId3" tooltip="Zjawisko"/>
              </a:rPr>
              <a:t>zjawisko</a:t>
            </a:r>
            <a:r>
              <a:rPr lang="pl-PL" sz="1600" dirty="0" smtClean="0"/>
              <a:t> skokowej zmiany własności </a:t>
            </a:r>
            <a:r>
              <a:rPr lang="pl-PL" sz="1600" dirty="0" smtClean="0">
                <a:hlinkClick r:id="rId4" tooltip="Model matematyczny"/>
              </a:rPr>
              <a:t>modelu matematycznego</a:t>
            </a:r>
            <a:r>
              <a:rPr lang="pl-PL" sz="1600" dirty="0" smtClean="0"/>
              <a:t> przy drobnej zmianie jego parametrów (np. warunków początkowych procesu albo warunków brzegowych). Szczególnie często spotykane i istotne jest to pojęcie przy rozwiązywaniu </a:t>
            </a:r>
            <a:r>
              <a:rPr lang="pl-PL" sz="1600" dirty="0" smtClean="0">
                <a:hlinkClick r:id="rId5" tooltip="Równania różniczkowe"/>
              </a:rPr>
              <a:t>równań różniczkowych</a:t>
            </a:r>
            <a:r>
              <a:rPr lang="pl-PL" sz="1600" dirty="0" smtClean="0"/>
              <a:t> oraz badaniu </a:t>
            </a:r>
            <a:r>
              <a:rPr lang="pl-PL" sz="1600" dirty="0" smtClean="0">
                <a:hlinkClick r:id="rId6" tooltip="Fraktal"/>
              </a:rPr>
              <a:t>fraktali</a:t>
            </a:r>
            <a:r>
              <a:rPr lang="pl-PL" sz="1600" dirty="0" smtClean="0"/>
              <a:t> (i </a:t>
            </a:r>
            <a:r>
              <a:rPr lang="pl-PL" sz="1600" dirty="0" smtClean="0">
                <a:hlinkClick r:id="rId7" tooltip="Chaos (matematyka)"/>
              </a:rPr>
              <a:t>teorii chaosu</a:t>
            </a:r>
            <a:r>
              <a:rPr lang="pl-PL" sz="1600" dirty="0" smtClean="0"/>
              <a:t>).</a:t>
            </a:r>
            <a:endParaRPr lang="pl-P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Diagram bifurkacji</a:t>
            </a:r>
            <a:endParaRPr lang="pl-PL" dirty="0"/>
          </a:p>
        </p:txBody>
      </p:sp>
      <p:pic>
        <p:nvPicPr>
          <p:cNvPr id="5" name="Symbol zastępczy obrazu 4" descr="LogisticMap_BifurcationDiagram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3" r="510"/>
          <a:stretch>
            <a:fillRect/>
          </a:stretch>
        </p:blipFill>
        <p:spPr>
          <a:xfrm>
            <a:off x="3214678" y="2071678"/>
            <a:ext cx="5643602" cy="4017340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Odwzorowanie logistyczne:</a:t>
            </a:r>
          </a:p>
          <a:p>
            <a:endParaRPr lang="pl-PL" dirty="0" smtClean="0"/>
          </a:p>
          <a:p>
            <a:pPr algn="ctr"/>
            <a:r>
              <a:rPr lang="pl-PL" dirty="0" err="1" smtClean="0"/>
              <a:t>F_r</a:t>
            </a:r>
            <a:r>
              <a:rPr lang="pl-PL" dirty="0" smtClean="0"/>
              <a:t>(x) = F(</a:t>
            </a:r>
            <a:r>
              <a:rPr lang="pl-PL" dirty="0" err="1" smtClean="0"/>
              <a:t>r,x</a:t>
            </a:r>
            <a:r>
              <a:rPr lang="pl-PL" dirty="0" smtClean="0"/>
              <a:t>) = </a:t>
            </a:r>
            <a:r>
              <a:rPr lang="pl-PL" dirty="0" err="1" smtClean="0"/>
              <a:t>rx</a:t>
            </a:r>
            <a:r>
              <a:rPr lang="pl-PL" dirty="0" smtClean="0"/>
              <a:t>(1-x)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64</TotalTime>
  <Words>582</Words>
  <Application>Microsoft Office PowerPoint</Application>
  <PresentationFormat>Pokaz na ekranie (4:3)</PresentationFormat>
  <Paragraphs>157</Paragraphs>
  <Slides>27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Moduł</vt:lpstr>
      <vt:lpstr>Układy chaotyczne i złożone</vt:lpstr>
      <vt:lpstr>Agenda</vt:lpstr>
      <vt:lpstr>Parallel FX Library </vt:lpstr>
      <vt:lpstr>Parallel FX Library</vt:lpstr>
      <vt:lpstr>Parallel FX Library – klasa Parallel</vt:lpstr>
      <vt:lpstr>Parallel FX Library</vt:lpstr>
      <vt:lpstr>Bifurkacje</vt:lpstr>
      <vt:lpstr>Układy dynamiczne i bifurkacje</vt:lpstr>
      <vt:lpstr>Diagram bifurkacji</vt:lpstr>
      <vt:lpstr>Zadanie</vt:lpstr>
      <vt:lpstr>Iterowane układy odwzorowań</vt:lpstr>
      <vt:lpstr>IFS i IFSP</vt:lpstr>
      <vt:lpstr>Paproć Barnsleya</vt:lpstr>
      <vt:lpstr>Smok Heighwaya</vt:lpstr>
      <vt:lpstr>Zadanie</vt:lpstr>
      <vt:lpstr>Fraktale</vt:lpstr>
      <vt:lpstr>Zbiór Mandelbrota</vt:lpstr>
      <vt:lpstr>Trójkąt Sierpińskiego</vt:lpstr>
      <vt:lpstr>Zadania</vt:lpstr>
      <vt:lpstr>Automaty komórkowe</vt:lpstr>
      <vt:lpstr>Automaty komórkowe</vt:lpstr>
      <vt:lpstr>Przykłady</vt:lpstr>
      <vt:lpstr>Zadania</vt:lpstr>
      <vt:lpstr>Uwagi ogólne do zadań</vt:lpstr>
      <vt:lpstr>Narzędzia w .NET</vt:lpstr>
      <vt:lpstr>Jeśli nie .NET, to …</vt:lpstr>
      <vt:lpstr>Dziękujemy za uwagę!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Układy chaotyczne i złożone</dc:title>
  <dc:creator>Witold Bołt</dc:creator>
  <cp:lastModifiedBy>Witold Bołt</cp:lastModifiedBy>
  <cp:revision>10</cp:revision>
  <dcterms:created xsi:type="dcterms:W3CDTF">2008-04-09T08:52:20Z</dcterms:created>
  <dcterms:modified xsi:type="dcterms:W3CDTF">2008-04-09T09:56:38Z</dcterms:modified>
</cp:coreProperties>
</file>