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59" r:id="rId4"/>
    <p:sldId id="264" r:id="rId5"/>
    <p:sldId id="292" r:id="rId6"/>
    <p:sldId id="257" r:id="rId7"/>
    <p:sldId id="267" r:id="rId8"/>
    <p:sldId id="266" r:id="rId9"/>
    <p:sldId id="263" r:id="rId10"/>
    <p:sldId id="297" r:id="rId11"/>
    <p:sldId id="270" r:id="rId12"/>
    <p:sldId id="283" r:id="rId13"/>
    <p:sldId id="284" r:id="rId14"/>
    <p:sldId id="285" r:id="rId15"/>
    <p:sldId id="298" r:id="rId16"/>
    <p:sldId id="293" r:id="rId17"/>
    <p:sldId id="271" r:id="rId18"/>
    <p:sldId id="272" r:id="rId19"/>
    <p:sldId id="294" r:id="rId20"/>
    <p:sldId id="299" r:id="rId21"/>
    <p:sldId id="300" r:id="rId22"/>
    <p:sldId id="296" r:id="rId23"/>
    <p:sldId id="274" r:id="rId24"/>
    <p:sldId id="281" r:id="rId25"/>
    <p:sldId id="275" r:id="rId26"/>
    <p:sldId id="301" r:id="rId27"/>
    <p:sldId id="295" r:id="rId28"/>
    <p:sldId id="262" r:id="rId29"/>
    <p:sldId id="290" r:id="rId30"/>
  </p:sldIdLst>
  <p:sldSz cx="9144000" cy="6858000" type="screen4x3"/>
  <p:notesSz cx="6858000" cy="9144000"/>
  <p:embeddedFontLst>
    <p:embeddedFont>
      <p:font typeface="Microsoft Logo 95" pitchFamily="2" charset="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B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1869" autoAdjust="0"/>
  </p:normalViewPr>
  <p:slideViewPr>
    <p:cSldViewPr>
      <p:cViewPr>
        <p:scale>
          <a:sx n="100" d="100"/>
          <a:sy n="100" d="100"/>
        </p:scale>
        <p:origin x="-19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7F8DBC-AB52-40F1-8C06-8928955610D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F2FF891-AA6F-4F7C-B526-A17B65CE8F56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l-PL" dirty="0" smtClean="0"/>
            <a:t>Program</a:t>
          </a:r>
          <a:endParaRPr lang="pl-PL" dirty="0"/>
        </a:p>
      </dgm:t>
    </dgm:pt>
    <dgm:pt modelId="{0A61827F-3B92-4E4D-B10F-4E30BBEAE5F9}" type="parTrans" cxnId="{370ADED9-35A4-4011-8C93-D6A7EB5A58F6}">
      <dgm:prSet/>
      <dgm:spPr/>
      <dgm:t>
        <a:bodyPr/>
        <a:lstStyle/>
        <a:p>
          <a:endParaRPr lang="pl-PL"/>
        </a:p>
      </dgm:t>
    </dgm:pt>
    <dgm:pt modelId="{A85812F2-8CCA-403E-93A6-D9A529BF048A}" type="sibTrans" cxnId="{370ADED9-35A4-4011-8C93-D6A7EB5A58F6}">
      <dgm:prSet/>
      <dgm:spPr/>
      <dgm:t>
        <a:bodyPr/>
        <a:lstStyle/>
        <a:p>
          <a:endParaRPr lang="pl-PL"/>
        </a:p>
      </dgm:t>
    </dgm:pt>
    <dgm:pt modelId="{0573B743-4AAE-416A-9994-7DC5DDF5B4EA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dirty="0" smtClean="0"/>
            <a:t>„Ładny” program</a:t>
          </a:r>
          <a:endParaRPr lang="pl-PL" dirty="0"/>
        </a:p>
      </dgm:t>
    </dgm:pt>
    <dgm:pt modelId="{B8943891-4522-4BAC-BC3C-8D06DFA7B0A4}" type="parTrans" cxnId="{78599304-BED8-4E46-9D31-649C6DDC188E}">
      <dgm:prSet/>
      <dgm:spPr/>
      <dgm:t>
        <a:bodyPr/>
        <a:lstStyle/>
        <a:p>
          <a:endParaRPr lang="pl-PL"/>
        </a:p>
      </dgm:t>
    </dgm:pt>
    <dgm:pt modelId="{DDCC7AA5-1071-4A7D-A09E-5A40208F187D}" type="sibTrans" cxnId="{78599304-BED8-4E46-9D31-649C6DDC188E}">
      <dgm:prSet/>
      <dgm:spPr/>
      <dgm:t>
        <a:bodyPr/>
        <a:lstStyle/>
        <a:p>
          <a:endParaRPr lang="pl-PL"/>
        </a:p>
      </dgm:t>
    </dgm:pt>
    <dgm:pt modelId="{32D20501-25C1-4E76-AE69-B8B3728BF1B2}">
      <dgm:prSet phldrT="[Teks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pl-PL" dirty="0" smtClean="0"/>
            <a:t>Funkcjonalny program</a:t>
          </a:r>
          <a:endParaRPr lang="pl-PL" dirty="0"/>
        </a:p>
      </dgm:t>
    </dgm:pt>
    <dgm:pt modelId="{8D5E9185-88D9-4D0A-847C-6EEE0505B7D7}" type="parTrans" cxnId="{B5F037CC-58D4-4D94-B0E4-8643ACDC719D}">
      <dgm:prSet/>
      <dgm:spPr/>
      <dgm:t>
        <a:bodyPr/>
        <a:lstStyle/>
        <a:p>
          <a:endParaRPr lang="pl-PL"/>
        </a:p>
      </dgm:t>
    </dgm:pt>
    <dgm:pt modelId="{78280471-5F33-4757-A17D-B528181DCFB4}" type="sibTrans" cxnId="{B5F037CC-58D4-4D94-B0E4-8643ACDC719D}">
      <dgm:prSet/>
      <dgm:spPr/>
      <dgm:t>
        <a:bodyPr/>
        <a:lstStyle/>
        <a:p>
          <a:endParaRPr lang="pl-PL"/>
        </a:p>
      </dgm:t>
    </dgm:pt>
    <dgm:pt modelId="{2B63A9E8-0C61-4DD2-B362-6791BE2B01D2}" type="pres">
      <dgm:prSet presAssocID="{547F8DBC-AB52-40F1-8C06-8928955610D2}" presName="CompostProcess" presStyleCnt="0">
        <dgm:presLayoutVars>
          <dgm:dir/>
          <dgm:resizeHandles val="exact"/>
        </dgm:presLayoutVars>
      </dgm:prSet>
      <dgm:spPr/>
    </dgm:pt>
    <dgm:pt modelId="{9906B1E9-8434-469D-BD3C-6CEA09835A50}" type="pres">
      <dgm:prSet presAssocID="{547F8DBC-AB52-40F1-8C06-8928955610D2}" presName="arrow" presStyleLbl="bgShp" presStyleIdx="0" presStyleCnt="1" custScaleX="101978" custScaleY="96198" custLinFactNeighborX="1535" custLinFactNeighborY="-147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pl-PL"/>
        </a:p>
      </dgm:t>
    </dgm:pt>
    <dgm:pt modelId="{B8B1ED12-9BF6-4A9D-8631-CFFCBBFF3C5B}" type="pres">
      <dgm:prSet presAssocID="{547F8DBC-AB52-40F1-8C06-8928955610D2}" presName="linearProcess" presStyleCnt="0"/>
      <dgm:spPr/>
    </dgm:pt>
    <dgm:pt modelId="{795A5AC5-DF81-43E1-9922-27E08291D77A}" type="pres">
      <dgm:prSet presAssocID="{7F2FF891-AA6F-4F7C-B526-A17B65CE8F56}" presName="textNode" presStyleLbl="node1" presStyleIdx="0" presStyleCnt="3" custScaleX="58186" custScaleY="693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C548CF-BF8C-40E3-8316-6949270A618C}" type="pres">
      <dgm:prSet presAssocID="{A85812F2-8CCA-403E-93A6-D9A529BF048A}" presName="sibTrans" presStyleCnt="0"/>
      <dgm:spPr/>
    </dgm:pt>
    <dgm:pt modelId="{B62CA90B-4105-4899-B035-3978DAECFE0A}" type="pres">
      <dgm:prSet presAssocID="{0573B743-4AAE-416A-9994-7DC5DDF5B4EA}" presName="textNode" presStyleLbl="node1" presStyleIdx="1" presStyleCnt="3" custScaleX="88450" custScaleY="979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A89CA0-1AB0-4B1F-A2E8-652A9FC61EBF}" type="pres">
      <dgm:prSet presAssocID="{DDCC7AA5-1071-4A7D-A09E-5A40208F187D}" presName="sibTrans" presStyleCnt="0"/>
      <dgm:spPr/>
    </dgm:pt>
    <dgm:pt modelId="{7D05E9B3-0DA3-4E6B-9060-22017079CE4A}" type="pres">
      <dgm:prSet presAssocID="{32D20501-25C1-4E76-AE69-B8B3728BF1B2}" presName="textNode" presStyleLbl="node1" presStyleIdx="2" presStyleCnt="3" custScaleX="105982" custScaleY="107414" custLinFactNeighborX="-3964" custLinFactNeighborY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8599304-BED8-4E46-9D31-649C6DDC188E}" srcId="{547F8DBC-AB52-40F1-8C06-8928955610D2}" destId="{0573B743-4AAE-416A-9994-7DC5DDF5B4EA}" srcOrd="1" destOrd="0" parTransId="{B8943891-4522-4BAC-BC3C-8D06DFA7B0A4}" sibTransId="{DDCC7AA5-1071-4A7D-A09E-5A40208F187D}"/>
    <dgm:cxn modelId="{339B3610-BE4B-46CD-A265-396FFFFCA2B1}" type="presOf" srcId="{7F2FF891-AA6F-4F7C-B526-A17B65CE8F56}" destId="{795A5AC5-DF81-43E1-9922-27E08291D77A}" srcOrd="0" destOrd="0" presId="urn:microsoft.com/office/officeart/2005/8/layout/hProcess9"/>
    <dgm:cxn modelId="{04478B28-2F51-4F1C-91B8-5AD3F427DCAD}" type="presOf" srcId="{0573B743-4AAE-416A-9994-7DC5DDF5B4EA}" destId="{B62CA90B-4105-4899-B035-3978DAECFE0A}" srcOrd="0" destOrd="0" presId="urn:microsoft.com/office/officeart/2005/8/layout/hProcess9"/>
    <dgm:cxn modelId="{B5F037CC-58D4-4D94-B0E4-8643ACDC719D}" srcId="{547F8DBC-AB52-40F1-8C06-8928955610D2}" destId="{32D20501-25C1-4E76-AE69-B8B3728BF1B2}" srcOrd="2" destOrd="0" parTransId="{8D5E9185-88D9-4D0A-847C-6EEE0505B7D7}" sibTransId="{78280471-5F33-4757-A17D-B528181DCFB4}"/>
    <dgm:cxn modelId="{2D63C043-8C94-4A17-83C8-6F840D5513E1}" type="presOf" srcId="{547F8DBC-AB52-40F1-8C06-8928955610D2}" destId="{2B63A9E8-0C61-4DD2-B362-6791BE2B01D2}" srcOrd="0" destOrd="0" presId="urn:microsoft.com/office/officeart/2005/8/layout/hProcess9"/>
    <dgm:cxn modelId="{370ADED9-35A4-4011-8C93-D6A7EB5A58F6}" srcId="{547F8DBC-AB52-40F1-8C06-8928955610D2}" destId="{7F2FF891-AA6F-4F7C-B526-A17B65CE8F56}" srcOrd="0" destOrd="0" parTransId="{0A61827F-3B92-4E4D-B10F-4E30BBEAE5F9}" sibTransId="{A85812F2-8CCA-403E-93A6-D9A529BF048A}"/>
    <dgm:cxn modelId="{3030BFCB-7894-419C-8831-261A85D178F4}" type="presOf" srcId="{32D20501-25C1-4E76-AE69-B8B3728BF1B2}" destId="{7D05E9B3-0DA3-4E6B-9060-22017079CE4A}" srcOrd="0" destOrd="0" presId="urn:microsoft.com/office/officeart/2005/8/layout/hProcess9"/>
    <dgm:cxn modelId="{6BC800FD-05B1-49BC-B432-D9014617FA0E}" type="presParOf" srcId="{2B63A9E8-0C61-4DD2-B362-6791BE2B01D2}" destId="{9906B1E9-8434-469D-BD3C-6CEA09835A50}" srcOrd="0" destOrd="0" presId="urn:microsoft.com/office/officeart/2005/8/layout/hProcess9"/>
    <dgm:cxn modelId="{C7713C09-941E-44D1-841F-F2B26B46891A}" type="presParOf" srcId="{2B63A9E8-0C61-4DD2-B362-6791BE2B01D2}" destId="{B8B1ED12-9BF6-4A9D-8631-CFFCBBFF3C5B}" srcOrd="1" destOrd="0" presId="urn:microsoft.com/office/officeart/2005/8/layout/hProcess9"/>
    <dgm:cxn modelId="{A4EFD500-E324-4383-BF37-6C12FD02A6C6}" type="presParOf" srcId="{B8B1ED12-9BF6-4A9D-8631-CFFCBBFF3C5B}" destId="{795A5AC5-DF81-43E1-9922-27E08291D77A}" srcOrd="0" destOrd="0" presId="urn:microsoft.com/office/officeart/2005/8/layout/hProcess9"/>
    <dgm:cxn modelId="{F7AE3034-CD48-44BE-91A4-25575701C2DC}" type="presParOf" srcId="{B8B1ED12-9BF6-4A9D-8631-CFFCBBFF3C5B}" destId="{5CC548CF-BF8C-40E3-8316-6949270A618C}" srcOrd="1" destOrd="0" presId="urn:microsoft.com/office/officeart/2005/8/layout/hProcess9"/>
    <dgm:cxn modelId="{656FB7C9-C200-4C7E-9C6F-CF3F3F9C3149}" type="presParOf" srcId="{B8B1ED12-9BF6-4A9D-8631-CFFCBBFF3C5B}" destId="{B62CA90B-4105-4899-B035-3978DAECFE0A}" srcOrd="2" destOrd="0" presId="urn:microsoft.com/office/officeart/2005/8/layout/hProcess9"/>
    <dgm:cxn modelId="{0EFBB9DE-56B4-4F39-AAB8-B3117BD5F421}" type="presParOf" srcId="{B8B1ED12-9BF6-4A9D-8631-CFFCBBFF3C5B}" destId="{FCA89CA0-1AB0-4B1F-A2E8-652A9FC61EBF}" srcOrd="3" destOrd="0" presId="urn:microsoft.com/office/officeart/2005/8/layout/hProcess9"/>
    <dgm:cxn modelId="{AA217E15-E338-4F7C-93F4-359D306D362E}" type="presParOf" srcId="{B8B1ED12-9BF6-4A9D-8631-CFFCBBFF3C5B}" destId="{7D05E9B3-0DA3-4E6B-9060-22017079CE4A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E6E5-3FCB-4612-A134-FBD9CA929010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7B9BE-2769-4505-9C75-F2C24ADFC8F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7B9BE-2769-4505-9C75-F2C24ADFC8F2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8C7B-53C5-437A-81D2-5AA25630CFFC}" type="datetimeFigureOut">
              <a:rPr lang="pl-PL" smtClean="0"/>
              <a:pPr/>
              <a:t>2008-04-23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EDFE-E4F6-473A-8921-190DBA4B97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7572396" y="6072206"/>
            <a:ext cx="1785950" cy="928694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357290" y="3786190"/>
            <a:ext cx="5643602" cy="1214446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 Bołt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143604" y="628652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Logo 95" pitchFamily="2" charset="2"/>
              </a:rPr>
              <a:t>m</a:t>
            </a: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Logo 95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143000" cy="571500"/>
          </a:xfrm>
          <a:prstGeom prst="rect">
            <a:avLst/>
          </a:prstGeom>
          <a:ln w="19050">
            <a:solidFill>
              <a:schemeClr val="tx1">
                <a:lumMod val="60000"/>
                <a:lumOff val="40000"/>
              </a:schemeClr>
            </a:solidFill>
          </a:ln>
          <a:effectLst>
            <a:outerShdw blurRad="330200" dist="152400" dir="2700000" sx="99000" sy="99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tak się dzieje?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000240"/>
            <a:ext cx="8072494" cy="400052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Zły projekt, zła realizacja</a:t>
            </a:r>
          </a:p>
          <a:p>
            <a:r>
              <a:rPr lang="pl-PL" dirty="0" smtClean="0"/>
              <a:t>Słabi programiści, projektanci</a:t>
            </a:r>
          </a:p>
          <a:p>
            <a:r>
              <a:rPr lang="pl-PL" dirty="0" smtClean="0"/>
              <a:t>A może…</a:t>
            </a:r>
          </a:p>
          <a:p>
            <a:endParaRPr lang="pl-PL" dirty="0" smtClean="0"/>
          </a:p>
          <a:p>
            <a:r>
              <a:rPr lang="pl-PL" dirty="0" smtClean="0"/>
              <a:t>Brak odpowiedzi na pytanie:</a:t>
            </a:r>
            <a:br>
              <a:rPr lang="pl-PL" dirty="0" smtClean="0"/>
            </a:br>
            <a:r>
              <a:rPr lang="pl-PL" b="1" dirty="0" smtClean="0"/>
              <a:t>Jakie są realia użycia programu?!</a:t>
            </a:r>
            <a:endParaRPr lang="pl-PL" dirty="0" smtClean="0"/>
          </a:p>
          <a:p>
            <a:r>
              <a:rPr lang="pl-PL" dirty="0" smtClean="0"/>
              <a:t>Brak wiedzy o tym… kim tak naprawdę jest użytkownik i czego potrzebuje</a:t>
            </a:r>
          </a:p>
        </p:txBody>
      </p:sp>
      <p:pic>
        <p:nvPicPr>
          <p:cNvPr id="1026" name="Picture 2" descr="C:\Users\houp\Desktop\design-show\515571969_c1242c31ae_o.jpg"/>
          <p:cNvPicPr>
            <a:picLocks noChangeAspect="1" noChangeArrowheads="1"/>
          </p:cNvPicPr>
          <p:nvPr/>
        </p:nvPicPr>
        <p:blipFill>
          <a:blip r:embed="rId3"/>
          <a:srcRect l="1260" r="5445" b="1047"/>
          <a:stretch>
            <a:fillRect/>
          </a:stretch>
        </p:blipFill>
        <p:spPr bwMode="auto">
          <a:xfrm>
            <a:off x="5391150" y="1785926"/>
            <a:ext cx="2466998" cy="1928826"/>
          </a:xfrm>
          <a:prstGeom prst="rect">
            <a:avLst/>
          </a:prstGeom>
          <a:noFill/>
          <a:ln w="28575">
            <a:solidFill>
              <a:srgbClr val="FFBA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 Twój użytkownik?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Wiek</a:t>
            </a:r>
          </a:p>
          <a:p>
            <a:r>
              <a:rPr lang="pl-PL" dirty="0" smtClean="0"/>
              <a:t>Wykształcenie</a:t>
            </a:r>
          </a:p>
          <a:p>
            <a:r>
              <a:rPr lang="pl-PL" dirty="0" smtClean="0"/>
              <a:t>Zawód, stanowisko</a:t>
            </a:r>
          </a:p>
          <a:p>
            <a:r>
              <a:rPr lang="pl-PL" dirty="0" smtClean="0"/>
              <a:t>Płeć</a:t>
            </a:r>
          </a:p>
          <a:p>
            <a:r>
              <a:rPr lang="pl-PL" dirty="0" smtClean="0"/>
              <a:t>Miejsce i okoliczności wykorzystania programu</a:t>
            </a:r>
          </a:p>
          <a:p>
            <a:r>
              <a:rPr lang="pl-PL" dirty="0" smtClean="0"/>
              <a:t>…</a:t>
            </a:r>
          </a:p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78632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786322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 Twój użytkownik?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 numCol="1">
            <a:normAutofit/>
          </a:bodyPr>
          <a:lstStyle/>
          <a:p>
            <a:endParaRPr lang="pl-PL" sz="4400" dirty="0" smtClean="0"/>
          </a:p>
          <a:p>
            <a:r>
              <a:rPr lang="pl-PL" sz="4400" dirty="0" smtClean="0"/>
              <a:t>NIE JEST TOBĄ!</a:t>
            </a:r>
          </a:p>
          <a:p>
            <a:endParaRPr lang="pl-PL" sz="4400" dirty="0" smtClean="0"/>
          </a:p>
          <a:p>
            <a:r>
              <a:rPr lang="pl-PL" sz="4400" dirty="0" smtClean="0"/>
              <a:t>NIE JEST KOMPUTEREM!</a:t>
            </a:r>
            <a:endParaRPr lang="pl-PL" sz="4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3643338" cy="242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t="16049" b="10585"/>
          <a:stretch>
            <a:fillRect/>
          </a:stretch>
        </p:blipFill>
        <p:spPr bwMode="auto">
          <a:xfrm>
            <a:off x="285720" y="2000240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Przykład: Joomla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 numCol="1">
            <a:normAutofit/>
          </a:bodyPr>
          <a:lstStyle/>
          <a:p>
            <a:r>
              <a:rPr lang="pl-PL" sz="4800" dirty="0" smtClean="0"/>
              <a:t>Dodawanie artykułów</a:t>
            </a:r>
            <a:br>
              <a:rPr lang="pl-PL" sz="4800" dirty="0" smtClean="0"/>
            </a:br>
            <a:r>
              <a:rPr lang="pl-PL" sz="4800" dirty="0" smtClean="0"/>
              <a:t>Edytor WYSWIG … ok</a:t>
            </a:r>
          </a:p>
          <a:p>
            <a:r>
              <a:rPr lang="pl-PL" sz="4800" dirty="0" smtClean="0"/>
              <a:t>Dodawanie obrazków do artykułu</a:t>
            </a:r>
            <a:br>
              <a:rPr lang="pl-PL" sz="4800" dirty="0" smtClean="0"/>
            </a:br>
            <a:endParaRPr lang="pl-PL" sz="4800" dirty="0" smtClean="0"/>
          </a:p>
        </p:txBody>
      </p:sp>
      <p:pic>
        <p:nvPicPr>
          <p:cNvPr id="9" name="Picture 5" descr="C:\Users\houp\Desktop\design-show\963758658_0f63342c4f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8934"/>
            <a:ext cx="31623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zrobić?!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Interdyscyplinarność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Design = nauka + sztuka + człowiek</a:t>
            </a:r>
          </a:p>
          <a:p>
            <a:r>
              <a:rPr lang="pl-PL" sz="4000" dirty="0" smtClean="0"/>
              <a:t>Design jako nauka to połączenie wiedzy technicznej i humanistycznej!</a:t>
            </a:r>
          </a:p>
          <a:p>
            <a:r>
              <a:rPr lang="pl-PL" sz="4000" dirty="0" smtClean="0"/>
              <a:t>Design jako sztuka to powiązanie barwy, grafiki, estetyki, wzornictwa.</a:t>
            </a:r>
          </a:p>
          <a:p>
            <a:r>
              <a:rPr lang="pl-PL" sz="4000" dirty="0" smtClean="0"/>
              <a:t>Design to poznawanie to człowieka i praca człowieka dla człowieka.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Poznaj użytkownika!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Zbieranie danych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b="1" dirty="0" smtClean="0"/>
              <a:t>Testy używalności </a:t>
            </a:r>
            <a:r>
              <a:rPr lang="pl-PL" dirty="0" smtClean="0"/>
              <a:t>– nie sprawdzamy czy program formalnie działa poprawnie – tylko czy można go do czegoś użyć!</a:t>
            </a:r>
          </a:p>
          <a:p>
            <a:r>
              <a:rPr lang="pl-PL" b="1" dirty="0" smtClean="0"/>
              <a:t>Badanie przyzwyczajeń i sposobów użycia</a:t>
            </a:r>
            <a:r>
              <a:rPr lang="pl-PL" dirty="0" smtClean="0"/>
              <a:t> – możliwa automatyzacja (najczęściej wybierane funkcje, najczęstsze </a:t>
            </a:r>
            <a:r>
              <a:rPr lang="pl-PL" i="1" dirty="0" smtClean="0"/>
              <a:t>workflow</a:t>
            </a:r>
            <a:r>
              <a:rPr lang="pl-PL" i="1" dirty="0"/>
              <a:t> </a:t>
            </a:r>
            <a:r>
              <a:rPr lang="pl-PL" dirty="0" smtClean="0"/>
              <a:t>…)</a:t>
            </a:r>
          </a:p>
          <a:p>
            <a:endParaRPr lang="pl-PL" b="1" dirty="0"/>
          </a:p>
          <a:p>
            <a:r>
              <a:rPr lang="pl-PL" b="1" dirty="0" smtClean="0"/>
              <a:t>Projektowanie NIE musi być oparte tylko o intuicję i talent projektanta.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Zbieranie danych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consumer-feedbac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357298"/>
            <a:ext cx="5139228" cy="51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857388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Początek projektowania: zbierania i analiza danych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Zamiast agendy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3143272"/>
          </a:xfrm>
        </p:spPr>
        <p:txBody>
          <a:bodyPr>
            <a:normAutofit/>
          </a:bodyPr>
          <a:lstStyle/>
          <a:p>
            <a:r>
              <a:rPr lang="pl-PL" dirty="0" smtClean="0"/>
              <a:t>Na początku slajd tytułowy.</a:t>
            </a:r>
          </a:p>
          <a:p>
            <a:r>
              <a:rPr lang="pl-PL" dirty="0" smtClean="0"/>
              <a:t>Potem agenda.</a:t>
            </a:r>
          </a:p>
          <a:p>
            <a:r>
              <a:rPr lang="pl-PL" dirty="0" err="1" smtClean="0"/>
              <a:t>Hmm</a:t>
            </a:r>
            <a:r>
              <a:rPr lang="pl-PL" dirty="0" smtClean="0"/>
              <a:t>…</a:t>
            </a:r>
          </a:p>
          <a:p>
            <a:r>
              <a:rPr lang="pl-PL" dirty="0" smtClean="0"/>
              <a:t>Zaczniemy jakoś inaczej.</a:t>
            </a:r>
          </a:p>
          <a:p>
            <a:r>
              <a:rPr lang="pl-PL" dirty="0" smtClean="0"/>
              <a:t>Projektowanie to </a:t>
            </a:r>
            <a:r>
              <a:rPr lang="pl-PL" b="1" dirty="0" smtClean="0"/>
              <a:t>też łamanie schematów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kroki projektu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072437" cy="407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06B1E9-8434-469D-BD3C-6CEA0983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9906B1E9-8434-469D-BD3C-6CEA0983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9906B1E9-8434-469D-BD3C-6CEA09835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5A5AC5-DF81-43E1-9922-27E08291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95A5AC5-DF81-43E1-9922-27E08291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95A5AC5-DF81-43E1-9922-27E08291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2CA90B-4105-4899-B035-3978DAECF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B62CA90B-4105-4899-B035-3978DAECF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B62CA90B-4105-4899-B035-3978DAECFE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05E9B3-0DA3-4E6B-9060-22017079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D05E9B3-0DA3-4E6B-9060-22017079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D05E9B3-0DA3-4E6B-9060-22017079C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1857388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to droga, która prowadzi do…</a:t>
            </a:r>
            <a:endParaRPr lang="pl-P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067" y="897111"/>
            <a:ext cx="3071866" cy="506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to wyzwanie dla informatyki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Czy design to prawdziwa informatyka?</a:t>
            </a:r>
          </a:p>
          <a:p>
            <a:r>
              <a:rPr lang="pl-PL" dirty="0" smtClean="0"/>
              <a:t>Co jest ważniejsze dla informatyki – algorytm i logika czy pobieranie danych i prezentacja wyników? Wydajność, bezpieczeństwo czy funkcjonalność / dostępność / przystępność  / czytelność?</a:t>
            </a:r>
          </a:p>
          <a:p>
            <a:r>
              <a:rPr lang="pl-PL" dirty="0" smtClean="0"/>
              <a:t>A co jest ważniejsze dla programisty?</a:t>
            </a:r>
          </a:p>
          <a:p>
            <a:r>
              <a:rPr lang="pl-PL" dirty="0" smtClean="0"/>
              <a:t>A co jest ważniejsze dla jego szefa?</a:t>
            </a:r>
          </a:p>
          <a:p>
            <a:r>
              <a:rPr lang="pl-PL" dirty="0" smtClean="0"/>
              <a:t>A co jest ważniejsze dla użytkownika?!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1670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Najlepsza nowość w Windows Vista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 - problem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>
            <a:normAutofit/>
          </a:bodyPr>
          <a:lstStyle/>
          <a:p>
            <a:r>
              <a:rPr lang="pl-PL" sz="4800" dirty="0" smtClean="0"/>
              <a:t>Interdyscyplinarność</a:t>
            </a:r>
          </a:p>
          <a:p>
            <a:r>
              <a:rPr lang="pl-PL" sz="4800" dirty="0" smtClean="0"/>
              <a:t>Problemy komunikacji</a:t>
            </a:r>
          </a:p>
          <a:p>
            <a:r>
              <a:rPr lang="pl-PL" sz="4800" dirty="0" smtClean="0"/>
              <a:t>Różne światy – różny język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 – podział kompetencji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Programiści i projektanci techniczni</a:t>
            </a:r>
          </a:p>
          <a:p>
            <a:r>
              <a:rPr lang="pl-PL" dirty="0" smtClean="0"/>
              <a:t>Designerzy i projektanci UX</a:t>
            </a:r>
          </a:p>
          <a:p>
            <a:r>
              <a:rPr lang="pl-PL" dirty="0" smtClean="0"/>
              <a:t>Konsultanci i eksperci branżowi</a:t>
            </a:r>
          </a:p>
          <a:p>
            <a:r>
              <a:rPr lang="pl-PL" sz="3600" b="1" dirty="0" smtClean="0"/>
              <a:t>Integrator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143116"/>
            <a:ext cx="8072494" cy="3857652"/>
          </a:xfrm>
        </p:spPr>
        <p:txBody>
          <a:bodyPr>
            <a:normAutofit/>
          </a:bodyPr>
          <a:lstStyle/>
          <a:p>
            <a:pPr>
              <a:buNone/>
            </a:pPr>
            <a:endParaRPr lang="pl-PL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  <a:p>
            <a:r>
              <a:rPr lang="pl-PL" dirty="0" smtClean="0">
                <a:solidFill>
                  <a:srgbClr val="FFBA00"/>
                </a:solidFill>
              </a:rPr>
              <a:t>David </a:t>
            </a:r>
            <a:r>
              <a:rPr lang="pl-PL" dirty="0" err="1" smtClean="0">
                <a:solidFill>
                  <a:srgbClr val="FFBA00"/>
                </a:solidFill>
              </a:rPr>
              <a:t>Platt</a:t>
            </a:r>
            <a:r>
              <a:rPr lang="pl-PL" dirty="0" smtClean="0">
                <a:solidFill>
                  <a:srgbClr val="FFBA00"/>
                </a:solidFill>
              </a:rPr>
              <a:t> - „</a:t>
            </a:r>
            <a:r>
              <a:rPr lang="pl-PL" dirty="0" err="1" smtClean="0">
                <a:solidFill>
                  <a:srgbClr val="FFBA00"/>
                </a:solidFill>
              </a:rPr>
              <a:t>Why</a:t>
            </a:r>
            <a:r>
              <a:rPr lang="pl-PL" dirty="0" smtClean="0">
                <a:solidFill>
                  <a:srgbClr val="FFBA00"/>
                </a:solidFill>
              </a:rPr>
              <a:t> software </a:t>
            </a:r>
            <a:r>
              <a:rPr lang="pl-PL" dirty="0" err="1" smtClean="0">
                <a:solidFill>
                  <a:srgbClr val="FFBA00"/>
                </a:solidFill>
              </a:rPr>
              <a:t>sucks</a:t>
            </a:r>
            <a:r>
              <a:rPr lang="pl-PL" dirty="0" smtClean="0">
                <a:solidFill>
                  <a:srgbClr val="FFBA00"/>
                </a:solidFill>
              </a:rPr>
              <a:t>”</a:t>
            </a:r>
            <a:br>
              <a:rPr lang="pl-PL" dirty="0" smtClean="0">
                <a:solidFill>
                  <a:srgbClr val="FFBA00"/>
                </a:solidFill>
              </a:rPr>
            </a:b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http://www.whysoftwaresucks.com/</a:t>
            </a:r>
          </a:p>
          <a:p>
            <a:r>
              <a:rPr lang="pl-PL" dirty="0" smtClean="0">
                <a:solidFill>
                  <a:srgbClr val="FFBA00"/>
                </a:solidFill>
              </a:rPr>
              <a:t>Alan Cooper - „Wariaci rządzą domem wariatów”</a:t>
            </a:r>
            <a:br>
              <a:rPr lang="pl-PL" dirty="0" smtClean="0">
                <a:solidFill>
                  <a:srgbClr val="FFBA00"/>
                </a:solidFill>
              </a:rPr>
            </a:br>
            <a:r>
              <a:rPr lang="pl-PL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http://www.cooper.com/</a:t>
            </a:r>
          </a:p>
          <a:p>
            <a:endParaRPr lang="pl-PL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07389" y="2214554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Witold Bołt</a:t>
            </a:r>
            <a:endParaRPr lang="pl-PL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07389" y="3214686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ja@witold</a:t>
            </a:r>
            <a:r>
              <a:rPr lang="pl-PL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bolt</a:t>
            </a:r>
            <a:r>
              <a:rPr lang="pl-P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.pl</a:t>
            </a:r>
            <a:endParaRPr lang="pl-PL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07389" y="385762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www.witold</a:t>
            </a:r>
            <a:r>
              <a:rPr lang="pl-PL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bolt</a:t>
            </a:r>
            <a:r>
              <a:rPr lang="pl-P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.pl</a:t>
            </a:r>
            <a:endParaRPr lang="pl-PL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hx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357422" y="471488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… i zapraszam do dyskusji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1670" y="4214818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Zasadniczy problem</a:t>
            </a:r>
            <a:endParaRPr lang="pl-PL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czym tkwi problem?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28662" y="1600200"/>
            <a:ext cx="8001056" cy="5114948"/>
          </a:xfrm>
        </p:spPr>
        <p:txBody>
          <a:bodyPr/>
          <a:lstStyle/>
          <a:p>
            <a:r>
              <a:rPr lang="pl-PL" dirty="0" smtClean="0"/>
              <a:t>Interfejs użytkownika to </a:t>
            </a:r>
            <a:r>
              <a:rPr lang="pl-PL" b="1" dirty="0" smtClean="0"/>
              <a:t>nie jest </a:t>
            </a:r>
            <a:r>
              <a:rPr lang="pl-PL" dirty="0" smtClean="0"/>
              <a:t>jedna z części systemu</a:t>
            </a:r>
          </a:p>
          <a:p>
            <a:r>
              <a:rPr lang="pl-PL" dirty="0" smtClean="0"/>
              <a:t>Interfejs użytkownika to </a:t>
            </a:r>
            <a:r>
              <a:rPr lang="pl-PL" b="1" dirty="0" smtClean="0"/>
              <a:t>nie jest</a:t>
            </a:r>
            <a:r>
              <a:rPr lang="pl-PL" dirty="0" smtClean="0"/>
              <a:t> dość ważna rzecz</a:t>
            </a:r>
          </a:p>
          <a:p>
            <a:r>
              <a:rPr lang="pl-PL" dirty="0" smtClean="0"/>
              <a:t>Interfejs użytkownika to </a:t>
            </a:r>
            <a:r>
              <a:rPr lang="pl-PL" b="1" dirty="0" smtClean="0"/>
              <a:t>nie jest </a:t>
            </a:r>
            <a:r>
              <a:rPr lang="pl-PL" dirty="0" smtClean="0"/>
              <a:t>jeden z problemów do rozwiązania</a:t>
            </a:r>
          </a:p>
          <a:p>
            <a:endParaRPr lang="pl-PL" dirty="0"/>
          </a:p>
          <a:p>
            <a:r>
              <a:rPr lang="pl-PL" b="1" dirty="0" smtClean="0"/>
              <a:t>Interfejs użytkownika to podstawowa i najważniejsza część większości aplikacji!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571636"/>
          </a:xfrm>
        </p:spPr>
        <p:txBody>
          <a:bodyPr>
            <a:normAutofit/>
          </a:bodyPr>
          <a:lstStyle/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użytkownika</a:t>
            </a: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Aplikacja = interfejs</a:t>
            </a:r>
            <a:endParaRPr lang="pl-P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44" y="2928934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co jest oprogramowanie?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948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co jest oprogramowanie?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928802"/>
            <a:ext cx="8072494" cy="4071966"/>
          </a:xfrm>
        </p:spPr>
        <p:txBody>
          <a:bodyPr numCol="2">
            <a:normAutofit/>
          </a:bodyPr>
          <a:lstStyle/>
          <a:p>
            <a:r>
              <a:rPr lang="pl-PL" sz="4400" dirty="0" smtClean="0"/>
              <a:t>Problem</a:t>
            </a:r>
          </a:p>
          <a:p>
            <a:r>
              <a:rPr lang="pl-PL" sz="4400" dirty="0" smtClean="0"/>
              <a:t>Narzędzie</a:t>
            </a:r>
          </a:p>
          <a:p>
            <a:r>
              <a:rPr lang="pl-PL" sz="4400" dirty="0" smtClean="0"/>
              <a:t>Rozwiązanie</a:t>
            </a:r>
          </a:p>
          <a:p>
            <a:endParaRPr lang="pl-PL" sz="4400" dirty="0"/>
          </a:p>
          <a:p>
            <a:endParaRPr lang="pl-PL" sz="4400" dirty="0" smtClean="0"/>
          </a:p>
          <a:p>
            <a:r>
              <a:rPr lang="pl-PL" sz="4400" dirty="0" smtClean="0"/>
              <a:t>Łatwiej</a:t>
            </a:r>
          </a:p>
          <a:p>
            <a:r>
              <a:rPr lang="pl-PL" sz="4400" dirty="0" smtClean="0"/>
              <a:t>Szybciej</a:t>
            </a:r>
          </a:p>
          <a:p>
            <a:r>
              <a:rPr lang="pl-PL" sz="4400" dirty="0" smtClean="0"/>
              <a:t>Bezpieczniej</a:t>
            </a:r>
          </a:p>
          <a:p>
            <a:r>
              <a:rPr lang="pl-PL" sz="4400" dirty="0" smtClean="0"/>
              <a:t>Pewniej</a:t>
            </a:r>
          </a:p>
          <a:p>
            <a:r>
              <a:rPr lang="pl-PL" sz="4400" b="1" dirty="0" smtClean="0"/>
              <a:t>Lepiej</a:t>
            </a:r>
            <a:endParaRPr lang="pl-PL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1056" cy="11430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Niestety zamiast tego bywa…</a:t>
            </a:r>
            <a:endParaRPr lang="pl-P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444" y="3214686"/>
            <a:ext cx="1785950" cy="170496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5143512"/>
            <a:ext cx="1834259" cy="148839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444" y="1643051"/>
            <a:ext cx="1785950" cy="13185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3643306" y="200024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nowym problemem!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643306" y="3714752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nowym problemem!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643306" y="564357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nowym problemem!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houp\Desktop\design-show\243411028_9d7a52763d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28660" y="-160760"/>
            <a:ext cx="5572164" cy="4179124"/>
          </a:xfrm>
          <a:prstGeom prst="rect">
            <a:avLst/>
          </a:prstGeom>
          <a:noFill/>
        </p:spPr>
      </p:pic>
      <p:pic>
        <p:nvPicPr>
          <p:cNvPr id="3075" name="Picture 3" descr="C:\Users\houp\Desktop\design-show\309696717_9004d5b54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5" y="571480"/>
            <a:ext cx="4190939" cy="4208474"/>
          </a:xfrm>
          <a:prstGeom prst="rect">
            <a:avLst/>
          </a:prstGeom>
          <a:noFill/>
        </p:spPr>
      </p:pic>
      <p:pic>
        <p:nvPicPr>
          <p:cNvPr id="3076" name="Picture 4" descr="C:\Users\houp\Desktop\design-show\472218150_0597ef9a53_b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274287"/>
            <a:ext cx="6638909" cy="3869489"/>
          </a:xfrm>
          <a:prstGeom prst="rect">
            <a:avLst/>
          </a:prstGeom>
          <a:noFill/>
        </p:spPr>
      </p:pic>
      <p:pic>
        <p:nvPicPr>
          <p:cNvPr id="3077" name="Picture 5" descr="C:\Users\houp\Desktop\design-show\963758658_0f63342c4f_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1714488"/>
            <a:ext cx="3162300" cy="372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072494" cy="857256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rgbClr val="FFB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</a:t>
            </a:r>
            <a:endParaRPr lang="pl-PL" dirty="0">
              <a:solidFill>
                <a:srgbClr val="FFB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000240"/>
            <a:ext cx="8072494" cy="4000528"/>
          </a:xfrm>
        </p:spPr>
        <p:txBody>
          <a:bodyPr>
            <a:normAutofit/>
          </a:bodyPr>
          <a:lstStyle/>
          <a:p>
            <a:r>
              <a:rPr lang="pl-PL" sz="4000" dirty="0" smtClean="0"/>
              <a:t>PKP – bilety</a:t>
            </a:r>
          </a:p>
          <a:p>
            <a:endParaRPr lang="pl-PL" sz="4000" dirty="0" smtClean="0"/>
          </a:p>
          <a:p>
            <a:r>
              <a:rPr lang="pl-PL" sz="4000" dirty="0" smtClean="0"/>
              <a:t>Przetwarzanie korespondencji</a:t>
            </a:r>
            <a:endParaRPr lang="pl-PL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FFBA00"/>
      </a:dk1>
      <a:lt1>
        <a:srgbClr val="FFBA00"/>
      </a:lt1>
      <a:dk2>
        <a:srgbClr val="595959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2">
      <a:majorFont>
        <a:latin typeface="Myriad Pro"/>
        <a:ea typeface=""/>
        <a:cs typeface=""/>
      </a:majorFont>
      <a:minorFont>
        <a:latin typeface="Myriad Pro Cond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406</Words>
  <Application>Microsoft Office PowerPoint</Application>
  <PresentationFormat>Pokaz na ekranie (4:3)</PresentationFormat>
  <Paragraphs>102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6" baseType="lpstr">
      <vt:lpstr>Arial</vt:lpstr>
      <vt:lpstr>Myriad Pro Cond</vt:lpstr>
      <vt:lpstr>Myriad Pro</vt:lpstr>
      <vt:lpstr>Microsoft Logo 95</vt:lpstr>
      <vt:lpstr>Wingdings</vt:lpstr>
      <vt:lpstr>Calibri</vt:lpstr>
      <vt:lpstr>Motyw pakietu Office</vt:lpstr>
      <vt:lpstr>Witold Bołt</vt:lpstr>
      <vt:lpstr>Zamiast agendy</vt:lpstr>
      <vt:lpstr>Slajd 3</vt:lpstr>
      <vt:lpstr>W czym tkwi problem?</vt:lpstr>
      <vt:lpstr>dla użytkownika Aplikacja = interfejs</vt:lpstr>
      <vt:lpstr>Po co jest oprogramowanie?</vt:lpstr>
      <vt:lpstr>Po co jest oprogramowanie?</vt:lpstr>
      <vt:lpstr>Niestety zamiast tego bywa…</vt:lpstr>
      <vt:lpstr>Przykłady</vt:lpstr>
      <vt:lpstr>Dlaczego tak się dzieje?</vt:lpstr>
      <vt:lpstr>Kim jest Twój użytkownik?</vt:lpstr>
      <vt:lpstr>Kim jest Twój użytkownik?</vt:lpstr>
      <vt:lpstr>Przykład: Joomla</vt:lpstr>
      <vt:lpstr>Co zrobić?!</vt:lpstr>
      <vt:lpstr>Interdyscyplinarność</vt:lpstr>
      <vt:lpstr>Poznaj użytkownika!</vt:lpstr>
      <vt:lpstr>Zbieranie danych</vt:lpstr>
      <vt:lpstr>Zbieranie danych</vt:lpstr>
      <vt:lpstr>Początek projektowania: zbierania i analiza danych</vt:lpstr>
      <vt:lpstr>3 kroki projektu</vt:lpstr>
      <vt:lpstr>Design to droga, która prowadzi do…</vt:lpstr>
      <vt:lpstr>Slajd 22</vt:lpstr>
      <vt:lpstr>Design to wyzwanie dla informatyki</vt:lpstr>
      <vt:lpstr>Slajd 24</vt:lpstr>
      <vt:lpstr>Współpraca - problem</vt:lpstr>
      <vt:lpstr>Współpraca – podział kompetencji</vt:lpstr>
      <vt:lpstr>Materiały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Witold Bołt</dc:title>
  <dc:creator>Witold Bołt</dc:creator>
  <cp:lastModifiedBy>Witold Bołt</cp:lastModifiedBy>
  <cp:revision>52</cp:revision>
  <dcterms:created xsi:type="dcterms:W3CDTF">2007-11-26T21:27:17Z</dcterms:created>
  <dcterms:modified xsi:type="dcterms:W3CDTF">2008-04-23T20:56:21Z</dcterms:modified>
</cp:coreProperties>
</file>