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0"/>
  </p:notesMasterIdLst>
  <p:sldIdLst>
    <p:sldId id="256" r:id="rId2"/>
    <p:sldId id="265" r:id="rId3"/>
    <p:sldId id="259" r:id="rId4"/>
    <p:sldId id="264" r:id="rId5"/>
    <p:sldId id="292" r:id="rId6"/>
    <p:sldId id="257" r:id="rId7"/>
    <p:sldId id="267" r:id="rId8"/>
    <p:sldId id="266" r:id="rId9"/>
    <p:sldId id="263" r:id="rId10"/>
    <p:sldId id="297" r:id="rId11"/>
    <p:sldId id="270" r:id="rId12"/>
    <p:sldId id="283" r:id="rId13"/>
    <p:sldId id="284" r:id="rId14"/>
    <p:sldId id="285" r:id="rId15"/>
    <p:sldId id="293" r:id="rId16"/>
    <p:sldId id="271" r:id="rId17"/>
    <p:sldId id="272" r:id="rId18"/>
    <p:sldId id="294" r:id="rId19"/>
    <p:sldId id="273" r:id="rId20"/>
    <p:sldId id="296" r:id="rId21"/>
    <p:sldId id="274" r:id="rId22"/>
    <p:sldId id="281" r:id="rId23"/>
    <p:sldId id="275" r:id="rId24"/>
    <p:sldId id="276" r:id="rId25"/>
    <p:sldId id="277" r:id="rId26"/>
    <p:sldId id="278" r:id="rId27"/>
    <p:sldId id="269" r:id="rId28"/>
    <p:sldId id="279" r:id="rId29"/>
    <p:sldId id="280" r:id="rId30"/>
    <p:sldId id="288" r:id="rId31"/>
    <p:sldId id="289" r:id="rId32"/>
    <p:sldId id="286" r:id="rId33"/>
    <p:sldId id="287" r:id="rId34"/>
    <p:sldId id="295" r:id="rId35"/>
    <p:sldId id="260" r:id="rId36"/>
    <p:sldId id="262" r:id="rId37"/>
    <p:sldId id="291" r:id="rId38"/>
    <p:sldId id="290" r:id="rId39"/>
  </p:sldIdLst>
  <p:sldSz cx="9144000" cy="6858000" type="screen4x3"/>
  <p:notesSz cx="6858000" cy="9144000"/>
  <p:embeddedFontLst>
    <p:embeddedFont>
      <p:font typeface="Calibri" pitchFamily="34" charset="0"/>
      <p:regular r:id="rId41"/>
      <p:bold r:id="rId42"/>
      <p:italic r:id="rId43"/>
      <p:boldItalic r:id="rId44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A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9" autoAdjust="0"/>
    <p:restoredTop sz="91869" autoAdjust="0"/>
  </p:normalViewPr>
  <p:slideViewPr>
    <p:cSldViewPr>
      <p:cViewPr>
        <p:scale>
          <a:sx n="80" d="100"/>
          <a:sy n="80" d="100"/>
        </p:scale>
        <p:origin x="-78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5E6E5-3FCB-4612-A134-FBD9CA929010}" type="datetimeFigureOut">
              <a:rPr lang="pl-PL" smtClean="0"/>
              <a:pPr/>
              <a:t>2007-11-30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7B9BE-2769-4505-9C75-F2C24ADFC8F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B9BE-2769-4505-9C75-F2C24ADFC8F2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17D40-DF7B-44D8-80EF-C27EA783BFB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17D40-DF7B-44D8-80EF-C27EA783BFB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C7B-53C5-437A-81D2-5AA25630CFFC}" type="datetimeFigureOut">
              <a:rPr lang="pl-PL" smtClean="0"/>
              <a:pPr/>
              <a:t>2007-11-30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C7B-53C5-437A-81D2-5AA25630CFFC}" type="datetimeFigureOut">
              <a:rPr lang="pl-PL" smtClean="0"/>
              <a:pPr/>
              <a:t>2007-11-30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C7B-53C5-437A-81D2-5AA25630CFFC}" type="datetimeFigureOut">
              <a:rPr lang="pl-PL" smtClean="0"/>
              <a:pPr/>
              <a:t>2007-11-30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C7B-53C5-437A-81D2-5AA25630CFFC}" type="datetimeFigureOut">
              <a:rPr lang="pl-PL" smtClean="0"/>
              <a:pPr/>
              <a:t>2007-11-30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C7B-53C5-437A-81D2-5AA25630CFFC}" type="datetimeFigureOut">
              <a:rPr lang="pl-PL" smtClean="0"/>
              <a:pPr/>
              <a:t>2007-11-30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C7B-53C5-437A-81D2-5AA25630CFFC}" type="datetimeFigureOut">
              <a:rPr lang="pl-PL" smtClean="0"/>
              <a:pPr/>
              <a:t>2007-11-30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C7B-53C5-437A-81D2-5AA25630CFFC}" type="datetimeFigureOut">
              <a:rPr lang="pl-PL" smtClean="0"/>
              <a:pPr/>
              <a:t>2007-11-30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C7B-53C5-437A-81D2-5AA25630CFFC}" type="datetimeFigureOut">
              <a:rPr lang="pl-PL" smtClean="0"/>
              <a:pPr/>
              <a:t>2007-11-30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C7B-53C5-437A-81D2-5AA25630CFFC}" type="datetimeFigureOut">
              <a:rPr lang="pl-PL" smtClean="0"/>
              <a:pPr/>
              <a:t>2007-11-30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C7B-53C5-437A-81D2-5AA25630CFFC}" type="datetimeFigureOut">
              <a:rPr lang="pl-PL" smtClean="0"/>
              <a:pPr/>
              <a:t>2007-11-30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C7B-53C5-437A-81D2-5AA25630CFFC}" type="datetimeFigureOut">
              <a:rPr lang="pl-PL" smtClean="0"/>
              <a:pPr/>
              <a:t>2007-11-30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78C7B-53C5-437A-81D2-5AA25630CFFC}" type="datetimeFigureOut">
              <a:rPr lang="pl-PL" smtClean="0"/>
              <a:pPr/>
              <a:t>2007-11-30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357290" y="3786190"/>
            <a:ext cx="5643602" cy="1214446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Witold Bołt</a:t>
            </a:r>
            <a:endParaRPr lang="pl-PL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072494" cy="857256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FFB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Dlaczego tak się dzieje?</a:t>
            </a:r>
            <a:endParaRPr lang="pl-PL" dirty="0">
              <a:solidFill>
                <a:srgbClr val="FFB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000240"/>
            <a:ext cx="8072494" cy="4000528"/>
          </a:xfrm>
        </p:spPr>
        <p:txBody>
          <a:bodyPr/>
          <a:lstStyle/>
          <a:p>
            <a:r>
              <a:rPr lang="pl-PL" dirty="0" smtClean="0"/>
              <a:t>Zły projekt, zła realizacja</a:t>
            </a:r>
          </a:p>
          <a:p>
            <a:r>
              <a:rPr lang="pl-PL" dirty="0" smtClean="0"/>
              <a:t>Słabi programiści, projektanci</a:t>
            </a:r>
          </a:p>
          <a:p>
            <a:endParaRPr lang="pl-PL" dirty="0" smtClean="0"/>
          </a:p>
          <a:p>
            <a:r>
              <a:rPr lang="pl-PL" dirty="0" smtClean="0"/>
              <a:t>Brak wiedzy o tym … kim tak naprawdę jest użytkownik i czego potrzebuje</a:t>
            </a:r>
          </a:p>
          <a:p>
            <a:r>
              <a:rPr lang="pl-PL" b="1" dirty="0" smtClean="0"/>
              <a:t>Jakie są realia użycia programu?!</a:t>
            </a:r>
            <a:endParaRPr lang="pl-PL" b="1" dirty="0"/>
          </a:p>
        </p:txBody>
      </p:sp>
      <p:pic>
        <p:nvPicPr>
          <p:cNvPr id="1026" name="Picture 2" descr="C:\Users\houp\Desktop\design-show\515571969_c1242c31ae_o.jpg"/>
          <p:cNvPicPr>
            <a:picLocks noChangeAspect="1" noChangeArrowheads="1"/>
          </p:cNvPicPr>
          <p:nvPr/>
        </p:nvPicPr>
        <p:blipFill>
          <a:blip r:embed="rId3"/>
          <a:srcRect l="1260" r="5445" b="1047"/>
          <a:stretch>
            <a:fillRect/>
          </a:stretch>
        </p:blipFill>
        <p:spPr bwMode="auto">
          <a:xfrm>
            <a:off x="5391150" y="1785926"/>
            <a:ext cx="2466998" cy="1928826"/>
          </a:xfrm>
          <a:prstGeom prst="rect">
            <a:avLst/>
          </a:prstGeom>
          <a:noFill/>
          <a:ln w="28575">
            <a:solidFill>
              <a:srgbClr val="FFBA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1056" cy="1143000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 jest Twój użytkownik?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600200"/>
            <a:ext cx="8001056" cy="5114948"/>
          </a:xfrm>
        </p:spPr>
        <p:txBody>
          <a:bodyPr/>
          <a:lstStyle/>
          <a:p>
            <a:r>
              <a:rPr lang="pl-PL" dirty="0" smtClean="0"/>
              <a:t>Wiek</a:t>
            </a:r>
          </a:p>
          <a:p>
            <a:r>
              <a:rPr lang="pl-PL" dirty="0" smtClean="0"/>
              <a:t>Wykształcenie</a:t>
            </a:r>
          </a:p>
          <a:p>
            <a:r>
              <a:rPr lang="pl-PL" dirty="0" smtClean="0"/>
              <a:t>Zawód, stanowisko</a:t>
            </a:r>
          </a:p>
          <a:p>
            <a:r>
              <a:rPr lang="pl-PL" dirty="0" smtClean="0"/>
              <a:t>Płeć</a:t>
            </a:r>
          </a:p>
          <a:p>
            <a:r>
              <a:rPr lang="pl-PL" dirty="0" smtClean="0"/>
              <a:t>Miejsce i okoliczności wykorzystania programu</a:t>
            </a:r>
          </a:p>
          <a:p>
            <a:r>
              <a:rPr lang="pl-PL" dirty="0" smtClean="0"/>
              <a:t>…</a:t>
            </a:r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786322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786322"/>
            <a:ext cx="2500330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072494" cy="857256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 jest Twój użytkownik?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928802"/>
            <a:ext cx="8072494" cy="4071966"/>
          </a:xfrm>
        </p:spPr>
        <p:txBody>
          <a:bodyPr numCol="1">
            <a:normAutofit/>
          </a:bodyPr>
          <a:lstStyle/>
          <a:p>
            <a:endParaRPr lang="pl-PL" sz="4400" dirty="0" smtClean="0"/>
          </a:p>
          <a:p>
            <a:r>
              <a:rPr lang="pl-PL" sz="4400" dirty="0" smtClean="0"/>
              <a:t>NIE JEST TOBĄ!</a:t>
            </a:r>
          </a:p>
          <a:p>
            <a:endParaRPr lang="pl-PL" sz="4400" dirty="0" smtClean="0"/>
          </a:p>
          <a:p>
            <a:r>
              <a:rPr lang="pl-PL" sz="4400" dirty="0" smtClean="0"/>
              <a:t>NIE JEST KOMPUTEREM!</a:t>
            </a:r>
            <a:endParaRPr lang="pl-PL" sz="4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857364"/>
            <a:ext cx="3643338" cy="242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 t="16049" b="10585"/>
          <a:stretch>
            <a:fillRect/>
          </a:stretch>
        </p:blipFill>
        <p:spPr bwMode="auto">
          <a:xfrm>
            <a:off x="285720" y="2000240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072494" cy="857256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Przykład: Joomla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928802"/>
            <a:ext cx="8072494" cy="4071966"/>
          </a:xfrm>
        </p:spPr>
        <p:txBody>
          <a:bodyPr numCol="1">
            <a:normAutofit/>
          </a:bodyPr>
          <a:lstStyle/>
          <a:p>
            <a:r>
              <a:rPr lang="pl-PL" sz="4800" dirty="0" smtClean="0"/>
              <a:t>Dodawanie artykułów</a:t>
            </a:r>
            <a:br>
              <a:rPr lang="pl-PL" sz="4800" dirty="0" smtClean="0"/>
            </a:br>
            <a:r>
              <a:rPr lang="pl-PL" sz="4800" dirty="0" smtClean="0"/>
              <a:t>Edytor WYSWIG … ok</a:t>
            </a:r>
          </a:p>
          <a:p>
            <a:r>
              <a:rPr lang="pl-PL" sz="4800" dirty="0" smtClean="0"/>
              <a:t>Dodawanie obrazków do artykułu</a:t>
            </a:r>
            <a:br>
              <a:rPr lang="pl-PL" sz="4800" dirty="0" smtClean="0"/>
            </a:br>
            <a:endParaRPr lang="pl-PL" sz="4800" dirty="0" smtClean="0"/>
          </a:p>
        </p:txBody>
      </p:sp>
      <p:pic>
        <p:nvPicPr>
          <p:cNvPr id="9" name="Picture 5" descr="C:\Users\houp\Desktop\design-show\963758658_0f63342c4f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928934"/>
            <a:ext cx="3162300" cy="372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zrobić?!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Poznaj użytkownika!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1056" cy="1143000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Zbieranie danych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600200"/>
            <a:ext cx="8001056" cy="5114948"/>
          </a:xfrm>
        </p:spPr>
        <p:txBody>
          <a:bodyPr/>
          <a:lstStyle/>
          <a:p>
            <a:r>
              <a:rPr lang="pl-PL" b="1" dirty="0" smtClean="0"/>
              <a:t>Testy używalności </a:t>
            </a:r>
            <a:r>
              <a:rPr lang="pl-PL" dirty="0" smtClean="0"/>
              <a:t>– nie sprawdzamy czy program formalnie działa poprawnie – tylko czy można go do czegoś użyć!</a:t>
            </a:r>
          </a:p>
          <a:p>
            <a:r>
              <a:rPr lang="pl-PL" b="1" dirty="0" smtClean="0"/>
              <a:t>Badanie przyzwyczajeń i sposobów użycia</a:t>
            </a:r>
            <a:r>
              <a:rPr lang="pl-PL" dirty="0" smtClean="0"/>
              <a:t> – możliwa automatyzacja (najczęściej wybierane funkcje, najczęstsze </a:t>
            </a:r>
            <a:r>
              <a:rPr lang="pl-PL" i="1" dirty="0" smtClean="0"/>
              <a:t>workflow</a:t>
            </a:r>
            <a:r>
              <a:rPr lang="pl-PL" i="1" dirty="0"/>
              <a:t> </a:t>
            </a:r>
            <a:r>
              <a:rPr lang="pl-PL" dirty="0" smtClean="0"/>
              <a:t>…)</a:t>
            </a:r>
          </a:p>
          <a:p>
            <a:endParaRPr lang="pl-PL" b="1" dirty="0"/>
          </a:p>
          <a:p>
            <a:r>
              <a:rPr lang="pl-PL" b="1" dirty="0" smtClean="0"/>
              <a:t>Projektowanie NIE musi być oparte tylko o intuicję i talent projektanta.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1056" cy="1143000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Zbieranie danych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 descr="consumer-feedbac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7422" y="1357298"/>
            <a:ext cx="5139228" cy="511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42910" y="2643182"/>
            <a:ext cx="8229600" cy="1857388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Projektowanie zaczyna się</a:t>
            </a:r>
            <a:b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analizy danych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1056" cy="1143000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to jest design?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600200"/>
            <a:ext cx="8001056" cy="5114948"/>
          </a:xfrm>
        </p:spPr>
        <p:txBody>
          <a:bodyPr/>
          <a:lstStyle/>
          <a:p>
            <a:r>
              <a:rPr lang="pl-PL" dirty="0" smtClean="0"/>
              <a:t>„Ładne” programy</a:t>
            </a:r>
          </a:p>
          <a:p>
            <a:r>
              <a:rPr lang="pl-PL" dirty="0" smtClean="0"/>
              <a:t>Funkcjonalne programy</a:t>
            </a:r>
          </a:p>
          <a:p>
            <a:r>
              <a:rPr lang="pl-PL" dirty="0" smtClean="0"/>
              <a:t>Czy „user-friendly” ma sens?</a:t>
            </a:r>
          </a:p>
          <a:p>
            <a:r>
              <a:rPr lang="pl-PL" dirty="0" smtClean="0"/>
              <a:t>Design = nauka + sztuka</a:t>
            </a:r>
          </a:p>
          <a:p>
            <a:r>
              <a:rPr lang="pl-PL" dirty="0" smtClean="0"/>
              <a:t>Design jako nauka to połączenie wiedzy technicznej i humanistycznej!</a:t>
            </a:r>
          </a:p>
          <a:p>
            <a:r>
              <a:rPr lang="pl-PL" dirty="0" smtClean="0"/>
              <a:t>Design jako sztuka to powiązanie barwy, grafiki, estetyki, wzornictwa.</a:t>
            </a:r>
          </a:p>
          <a:p>
            <a:r>
              <a:rPr lang="en-US" dirty="0" smtClean="0"/>
              <a:t>User </a:t>
            </a:r>
            <a:r>
              <a:rPr lang="en-US" dirty="0" err="1" smtClean="0"/>
              <a:t>expirience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C:\Users\houp\Desktop\design-show\kl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-1214470"/>
            <a:ext cx="7734104" cy="8643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072494" cy="857256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928802"/>
            <a:ext cx="8072494" cy="4071966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W czym tkwi problem..?</a:t>
            </a:r>
          </a:p>
          <a:p>
            <a:r>
              <a:rPr lang="pl-PL" dirty="0" smtClean="0"/>
              <a:t>Po co jest oprogramowanie?</a:t>
            </a:r>
          </a:p>
          <a:p>
            <a:r>
              <a:rPr lang="pl-PL" dirty="0" smtClean="0"/>
              <a:t>Kim jest użytkownik?</a:t>
            </a:r>
          </a:p>
          <a:p>
            <a:r>
              <a:rPr lang="pl-PL" dirty="0" smtClean="0"/>
              <a:t>Zbieranie danych</a:t>
            </a:r>
          </a:p>
          <a:p>
            <a:r>
              <a:rPr lang="pl-PL" dirty="0" smtClean="0"/>
              <a:t>Co to jest design</a:t>
            </a:r>
          </a:p>
          <a:p>
            <a:r>
              <a:rPr lang="pl-PL" dirty="0" smtClean="0"/>
              <a:t>Współpraca programista-projektant</a:t>
            </a:r>
          </a:p>
          <a:p>
            <a:r>
              <a:rPr lang="pl-PL" dirty="0" smtClean="0"/>
              <a:t>Narzędzia - technologia</a:t>
            </a:r>
          </a:p>
          <a:p>
            <a:r>
              <a:rPr lang="pl-PL" dirty="0" err="1" smtClean="0"/>
              <a:t>ImagineCup</a:t>
            </a:r>
            <a:r>
              <a:rPr lang="pl-PL" dirty="0" smtClean="0"/>
              <a:t> Software Design i </a:t>
            </a:r>
            <a:r>
              <a:rPr lang="pl-PL" dirty="0" err="1" smtClean="0"/>
              <a:t>Interface</a:t>
            </a:r>
            <a:r>
              <a:rPr lang="pl-PL" dirty="0" smtClean="0"/>
              <a:t> Design</a:t>
            </a: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855" y="576265"/>
            <a:ext cx="5650291" cy="570547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10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to wyzwanie dla informatyki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600200"/>
            <a:ext cx="8001056" cy="5114948"/>
          </a:xfrm>
        </p:spPr>
        <p:txBody>
          <a:bodyPr/>
          <a:lstStyle/>
          <a:p>
            <a:r>
              <a:rPr lang="pl-PL" dirty="0" smtClean="0"/>
              <a:t>Czy design to prawdziwa informatyka?</a:t>
            </a:r>
          </a:p>
          <a:p>
            <a:r>
              <a:rPr lang="pl-PL" dirty="0" smtClean="0"/>
              <a:t>Co jest ważniejsze dla informatyki – algorytm i logika czy pobieranie danych i prezentacja wyników? Wydajność, bezpieczeństwo czy funkcjonalność / dostępność / przystępność  / czytelność?</a:t>
            </a:r>
          </a:p>
          <a:p>
            <a:r>
              <a:rPr lang="pl-PL" dirty="0" smtClean="0"/>
              <a:t>A co jest ważniejsze dla programisty?</a:t>
            </a:r>
          </a:p>
          <a:p>
            <a:r>
              <a:rPr lang="pl-PL" dirty="0" smtClean="0"/>
              <a:t>A co jest ważniejsze dla jego szefa?</a:t>
            </a:r>
          </a:p>
          <a:p>
            <a:r>
              <a:rPr lang="pl-PL" dirty="0" smtClean="0"/>
              <a:t>A co jest ważniejsze dla użytkownika?!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071670" y="4214818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Vista / Office 2007</a:t>
            </a:r>
            <a:endParaRPr lang="pl-PL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1056" cy="1143000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to współpraca!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600200"/>
            <a:ext cx="8001056" cy="5114948"/>
          </a:xfrm>
        </p:spPr>
        <p:txBody>
          <a:bodyPr/>
          <a:lstStyle/>
          <a:p>
            <a:r>
              <a:rPr lang="pl-PL" dirty="0" smtClean="0"/>
              <a:t>Interdyscyplinarność</a:t>
            </a:r>
          </a:p>
          <a:p>
            <a:r>
              <a:rPr lang="pl-PL" dirty="0" smtClean="0"/>
              <a:t>Problemy komunikacji</a:t>
            </a:r>
          </a:p>
          <a:p>
            <a:r>
              <a:rPr lang="pl-PL" dirty="0" smtClean="0"/>
              <a:t>Różne światy</a:t>
            </a:r>
          </a:p>
          <a:p>
            <a:endParaRPr lang="pl-PL" dirty="0" smtClean="0"/>
          </a:p>
          <a:p>
            <a:r>
              <a:rPr lang="pl-PL" dirty="0" smtClean="0"/>
              <a:t>Projektant / designer</a:t>
            </a:r>
          </a:p>
          <a:p>
            <a:r>
              <a:rPr lang="pl-PL" dirty="0" smtClean="0"/>
              <a:t>Programista</a:t>
            </a:r>
          </a:p>
          <a:p>
            <a:r>
              <a:rPr lang="pl-PL" dirty="0" smtClean="0"/>
              <a:t>Konsultant / doradca</a:t>
            </a:r>
          </a:p>
          <a:p>
            <a:r>
              <a:rPr lang="pl-PL" dirty="0" smtClean="0"/>
              <a:t>Integrator / koordynator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1056" cy="1143000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Narzędzia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600200"/>
            <a:ext cx="8001056" cy="5114948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Duża liczba </a:t>
            </a:r>
            <a:r>
              <a:rPr lang="pl-PL" b="1" dirty="0" smtClean="0"/>
              <a:t>dobrych</a:t>
            </a:r>
            <a:r>
              <a:rPr lang="pl-PL" dirty="0" smtClean="0"/>
              <a:t> środowisk dla grafików (</a:t>
            </a:r>
            <a:r>
              <a:rPr lang="pl-PL" dirty="0" err="1" smtClean="0"/>
              <a:t>Adobe</a:t>
            </a:r>
            <a:r>
              <a:rPr lang="pl-PL" dirty="0" smtClean="0"/>
              <a:t>, Corel, …) i programistów (Microsoft, Sun, IBM, </a:t>
            </a:r>
            <a:r>
              <a:rPr lang="pl-PL" dirty="0" err="1" smtClean="0"/>
              <a:t>Borland</a:t>
            </a:r>
            <a:r>
              <a:rPr lang="pl-PL" dirty="0" smtClean="0"/>
              <a:t> …)</a:t>
            </a:r>
          </a:p>
          <a:p>
            <a:r>
              <a:rPr lang="pl-PL" dirty="0" smtClean="0"/>
              <a:t>Duża liczba </a:t>
            </a:r>
            <a:r>
              <a:rPr lang="pl-PL" b="1" dirty="0" smtClean="0"/>
              <a:t>dobrych</a:t>
            </a:r>
            <a:r>
              <a:rPr lang="pl-PL" dirty="0" smtClean="0"/>
              <a:t> </a:t>
            </a:r>
            <a:r>
              <a:rPr lang="pl-PL" dirty="0" err="1" smtClean="0"/>
              <a:t>frameworków</a:t>
            </a:r>
            <a:r>
              <a:rPr lang="pl-PL" dirty="0" smtClean="0"/>
              <a:t> i bibliotek odpowiedzialnych za GUI i budowanie „</a:t>
            </a:r>
            <a:r>
              <a:rPr lang="en-US" dirty="0" smtClean="0"/>
              <a:t>user </a:t>
            </a:r>
            <a:r>
              <a:rPr lang="en-US" dirty="0" err="1" smtClean="0"/>
              <a:t>expirience</a:t>
            </a:r>
            <a:r>
              <a:rPr lang="pl-PL" dirty="0" smtClean="0"/>
              <a:t>”</a:t>
            </a:r>
          </a:p>
          <a:p>
            <a:r>
              <a:rPr lang="pl-PL" dirty="0" smtClean="0"/>
              <a:t>Duża różnorodność charakteru aplikacji – </a:t>
            </a:r>
            <a:r>
              <a:rPr lang="pl-PL" dirty="0" err="1" smtClean="0"/>
              <a:t>web</a:t>
            </a:r>
            <a:r>
              <a:rPr lang="pl-PL" dirty="0" smtClean="0"/>
              <a:t>, desktop, mobile – a co za tym idzie różnorodność platform i technologii.</a:t>
            </a:r>
          </a:p>
          <a:p>
            <a:endParaRPr lang="pl-PL" dirty="0"/>
          </a:p>
          <a:p>
            <a:r>
              <a:rPr lang="pl-PL" b="1" dirty="0" smtClean="0"/>
              <a:t>Problem: </a:t>
            </a:r>
            <a:r>
              <a:rPr lang="pl-PL" dirty="0" smtClean="0"/>
              <a:t>Trudno to wszystko ze sobą „skleić”! Programy graficzne i środowiska deweloperskie używają innych języków – tak jak sami graficy i programiści.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1056" cy="1143000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Narzędzia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600200"/>
            <a:ext cx="8001056" cy="5114948"/>
          </a:xfrm>
        </p:spPr>
        <p:txBody>
          <a:bodyPr>
            <a:normAutofit/>
          </a:bodyPr>
          <a:lstStyle/>
          <a:p>
            <a:r>
              <a:rPr lang="pl-PL" dirty="0" smtClean="0"/>
              <a:t>Jedno z możliwych rozwiązań: </a:t>
            </a:r>
            <a:br>
              <a:rPr lang="pl-PL" dirty="0" smtClean="0"/>
            </a:br>
            <a:r>
              <a:rPr lang="pl-PL" b="1" dirty="0" smtClean="0"/>
              <a:t>WPF – Windows </a:t>
            </a:r>
            <a:r>
              <a:rPr lang="pl-PL" b="1" dirty="0" err="1" smtClean="0"/>
              <a:t>Presentation</a:t>
            </a:r>
            <a:r>
              <a:rPr lang="pl-PL" b="1" dirty="0" smtClean="0"/>
              <a:t> </a:t>
            </a:r>
            <a:r>
              <a:rPr lang="pl-PL" b="1" dirty="0" err="1" smtClean="0"/>
              <a:t>Foundation</a:t>
            </a:r>
            <a:endParaRPr lang="pl-PL" b="1" dirty="0" smtClean="0"/>
          </a:p>
          <a:p>
            <a:r>
              <a:rPr lang="pl-PL" dirty="0" smtClean="0"/>
              <a:t>Wspólny język dla grafików i programistów – </a:t>
            </a:r>
            <a:r>
              <a:rPr lang="pl-PL" b="1" dirty="0" smtClean="0"/>
              <a:t>XAML</a:t>
            </a:r>
          </a:p>
          <a:p>
            <a:r>
              <a:rPr lang="pl-PL" dirty="0" smtClean="0"/>
              <a:t>Zintegrowane narzędzia – Visual Studio i Expression Studio</a:t>
            </a:r>
          </a:p>
          <a:p>
            <a:r>
              <a:rPr lang="pl-PL" dirty="0" smtClean="0"/>
              <a:t>Platforma do współpracy</a:t>
            </a:r>
          </a:p>
          <a:p>
            <a:r>
              <a:rPr lang="pl-PL" dirty="0" smtClean="0"/>
              <a:t>Dostępność dla aplikacji desktop i </a:t>
            </a:r>
            <a:r>
              <a:rPr lang="pl-PL" dirty="0" err="1" smtClean="0"/>
              <a:t>web</a:t>
            </a:r>
            <a:r>
              <a:rPr lang="pl-PL" dirty="0" smtClean="0"/>
              <a:t> (</a:t>
            </a:r>
            <a:r>
              <a:rPr lang="pl-PL" dirty="0" err="1" smtClean="0"/>
              <a:t>Silverlight</a:t>
            </a:r>
            <a:r>
              <a:rPr lang="pl-PL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10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</a:t>
            </a:r>
            <a:r>
              <a:rPr lang="pl-PL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600200"/>
            <a:ext cx="8001056" cy="5114948"/>
          </a:xfrm>
        </p:spPr>
        <p:txBody>
          <a:bodyPr>
            <a:normAutofit/>
          </a:bodyPr>
          <a:lstStyle/>
          <a:p>
            <a:r>
              <a:rPr lang="pl-PL" dirty="0" smtClean="0"/>
              <a:t>Framework do tworzenia GUI</a:t>
            </a:r>
          </a:p>
          <a:p>
            <a:r>
              <a:rPr lang="pl-PL" dirty="0" smtClean="0"/>
              <a:t>Pojawił się w .NET 3.0 – rozszerzona wersja w .NET 3.5</a:t>
            </a:r>
          </a:p>
          <a:p>
            <a:r>
              <a:rPr lang="pl-PL" dirty="0" smtClean="0"/>
              <a:t>Alternatywa dla </a:t>
            </a:r>
            <a:r>
              <a:rPr lang="pl-PL" dirty="0" err="1" smtClean="0"/>
              <a:t>Windows.Forms</a:t>
            </a:r>
            <a:endParaRPr lang="pl-PL" dirty="0" smtClean="0"/>
          </a:p>
          <a:p>
            <a:r>
              <a:rPr lang="pl-PL" dirty="0" smtClean="0"/>
              <a:t>Główne założenia to:</a:t>
            </a:r>
          </a:p>
          <a:p>
            <a:pPr lvl="1"/>
            <a:r>
              <a:rPr lang="pl-PL" dirty="0" smtClean="0"/>
              <a:t>Duże możliwości dostosowania zachowania i wyglądu kontrolek</a:t>
            </a:r>
          </a:p>
          <a:p>
            <a:pPr lvl="1"/>
            <a:r>
              <a:rPr lang="pl-PL" dirty="0" smtClean="0"/>
              <a:t>Grafika oparta na wektorach!</a:t>
            </a:r>
          </a:p>
          <a:p>
            <a:pPr lvl="1"/>
            <a:r>
              <a:rPr lang="pl-PL" dirty="0" smtClean="0"/>
              <a:t>Wykorzystanie GPU</a:t>
            </a:r>
          </a:p>
          <a:p>
            <a:r>
              <a:rPr lang="pl-PL" dirty="0" smtClean="0"/>
              <a:t>Format </a:t>
            </a:r>
            <a:r>
              <a:rPr lang="pl-PL" b="1" dirty="0" smtClean="0"/>
              <a:t>XAML </a:t>
            </a:r>
            <a:r>
              <a:rPr lang="pl-PL" dirty="0" smtClean="0"/>
              <a:t>– możliwość opisu interfejsu plikiem XML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072494" cy="857256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FFB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 Studio</a:t>
            </a:r>
            <a:endParaRPr lang="pl-PL" dirty="0">
              <a:solidFill>
                <a:srgbClr val="FFB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143116"/>
            <a:ext cx="8072494" cy="3857652"/>
          </a:xfrm>
        </p:spPr>
        <p:txBody>
          <a:bodyPr/>
          <a:lstStyle/>
          <a:p>
            <a:r>
              <a:rPr lang="pl-PL" dirty="0" smtClean="0"/>
              <a:t>Expression Blend</a:t>
            </a:r>
          </a:p>
          <a:p>
            <a:r>
              <a:rPr lang="pl-PL" dirty="0" smtClean="0"/>
              <a:t>Expression Design</a:t>
            </a:r>
          </a:p>
          <a:p>
            <a:r>
              <a:rPr lang="pl-PL" dirty="0" smtClean="0"/>
              <a:t>Expression Web</a:t>
            </a:r>
          </a:p>
          <a:p>
            <a:r>
              <a:rPr lang="pl-PL" dirty="0" smtClean="0"/>
              <a:t>Expression Media</a:t>
            </a:r>
          </a:p>
          <a:p>
            <a:r>
              <a:rPr lang="pl-PL" dirty="0" smtClean="0"/>
              <a:t>Expression Encoder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r="2273" b="826"/>
          <a:stretch>
            <a:fillRect/>
          </a:stretch>
        </p:blipFill>
        <p:spPr bwMode="auto">
          <a:xfrm>
            <a:off x="2857488" y="1928802"/>
            <a:ext cx="3071834" cy="3429024"/>
          </a:xfrm>
          <a:prstGeom prst="rect">
            <a:avLst/>
          </a:prstGeom>
          <a:noFill/>
          <a:ln w="38100">
            <a:solidFill>
              <a:srgbClr val="FFBA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0.20278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072494" cy="857256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FFB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 Design</a:t>
            </a:r>
            <a:endParaRPr lang="pl-PL" dirty="0">
              <a:solidFill>
                <a:srgbClr val="FFB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143116"/>
            <a:ext cx="8072494" cy="3857652"/>
          </a:xfrm>
        </p:spPr>
        <p:txBody>
          <a:bodyPr>
            <a:normAutofit/>
          </a:bodyPr>
          <a:lstStyle/>
          <a:p>
            <a:r>
              <a:rPr lang="pl-PL" dirty="0" smtClean="0"/>
              <a:t>Program dla projektantów/grafików</a:t>
            </a:r>
          </a:p>
          <a:p>
            <a:r>
              <a:rPr lang="pl-PL" dirty="0" smtClean="0"/>
              <a:t>Grafika wektorowa</a:t>
            </a:r>
          </a:p>
          <a:p>
            <a:r>
              <a:rPr lang="pl-PL" dirty="0" smtClean="0"/>
              <a:t>Ukierunkowanie na media elektroniczne</a:t>
            </a:r>
          </a:p>
          <a:p>
            <a:r>
              <a:rPr lang="pl-PL" dirty="0" smtClean="0"/>
              <a:t>Pełne wsparcie dla XAML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28794" y="4214818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 Design</a:t>
            </a:r>
            <a:endParaRPr lang="pl-PL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071670" y="4214818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Zasadniczy problem</a:t>
            </a:r>
            <a:endParaRPr lang="pl-PL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072494" cy="857256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FFB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 Blend</a:t>
            </a:r>
            <a:endParaRPr lang="pl-PL" dirty="0">
              <a:solidFill>
                <a:srgbClr val="FFB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143116"/>
            <a:ext cx="8072494" cy="3857652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Integracja</a:t>
            </a:r>
          </a:p>
          <a:p>
            <a:r>
              <a:rPr lang="pl-PL" dirty="0" smtClean="0"/>
              <a:t>Współpraca z Visual Studio – ten sam format plików rozwiązania</a:t>
            </a:r>
          </a:p>
          <a:p>
            <a:r>
              <a:rPr lang="pl-PL" dirty="0" smtClean="0"/>
              <a:t>Współpraca z Expression Design – poprzez XAML</a:t>
            </a:r>
          </a:p>
          <a:p>
            <a:r>
              <a:rPr lang="pl-PL" dirty="0" smtClean="0"/>
              <a:t>Wsparcie dla WPF i </a:t>
            </a:r>
            <a:r>
              <a:rPr lang="pl-PL" dirty="0" err="1" smtClean="0"/>
              <a:t>Silverlight</a:t>
            </a:r>
            <a:endParaRPr lang="pl-PL" dirty="0" smtClean="0"/>
          </a:p>
          <a:p>
            <a:r>
              <a:rPr lang="pl-PL" dirty="0" smtClean="0"/>
              <a:t>Narzędzie do animacji</a:t>
            </a:r>
          </a:p>
          <a:p>
            <a:r>
              <a:rPr lang="pl-PL" dirty="0" smtClean="0"/>
              <a:t>Edycja stylu – wyglądu i zachowania kontrolek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071670" y="4143380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 Blend</a:t>
            </a:r>
            <a:endParaRPr lang="pl-PL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952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4763"/>
            <a:ext cx="911542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2643174" y="5929330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FFFF"/>
                </a:solidFill>
              </a:rPr>
              <a:t>www.imaginecup.com</a:t>
            </a:r>
            <a:endParaRPr lang="pl-PL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072494" cy="857256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FFB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Materiały</a:t>
            </a:r>
            <a:endParaRPr lang="pl-PL" dirty="0">
              <a:solidFill>
                <a:srgbClr val="FFB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143116"/>
            <a:ext cx="8072494" cy="3857652"/>
          </a:xfrm>
        </p:spPr>
        <p:txBody>
          <a:bodyPr>
            <a:normAutofit/>
          </a:bodyPr>
          <a:lstStyle/>
          <a:p>
            <a:r>
              <a:rPr lang="pl-PL" dirty="0" smtClean="0"/>
              <a:t>Strona domowa pakietu Expression – </a:t>
            </a:r>
            <a:r>
              <a:rPr lang="pl-PL" b="1" dirty="0" smtClean="0"/>
              <a:t>mnóstwo materiałów szkoleniowych!</a:t>
            </a:r>
            <a:br>
              <a:rPr lang="pl-PL" b="1" dirty="0" smtClean="0"/>
            </a:b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http://www.microsoft.com/</a:t>
            </a:r>
            <a:r>
              <a:rPr lang="pl-PL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expression</a:t>
            </a: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/</a:t>
            </a:r>
          </a:p>
          <a:p>
            <a:pPr>
              <a:buNone/>
            </a:pPr>
            <a:endParaRPr lang="pl-PL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r>
              <a:rPr lang="pl-PL" dirty="0" smtClean="0">
                <a:solidFill>
                  <a:srgbClr val="FFBA00"/>
                </a:solidFill>
              </a:rPr>
              <a:t>David </a:t>
            </a:r>
            <a:r>
              <a:rPr lang="pl-PL" dirty="0" err="1" smtClean="0">
                <a:solidFill>
                  <a:srgbClr val="FFBA00"/>
                </a:solidFill>
              </a:rPr>
              <a:t>Platt</a:t>
            </a:r>
            <a:r>
              <a:rPr lang="pl-PL" dirty="0" smtClean="0">
                <a:solidFill>
                  <a:srgbClr val="FFBA00"/>
                </a:solidFill>
              </a:rPr>
              <a:t> - „</a:t>
            </a:r>
            <a:r>
              <a:rPr lang="pl-PL" dirty="0" err="1" smtClean="0">
                <a:solidFill>
                  <a:srgbClr val="FFBA00"/>
                </a:solidFill>
              </a:rPr>
              <a:t>Why</a:t>
            </a:r>
            <a:r>
              <a:rPr lang="pl-PL" dirty="0" smtClean="0">
                <a:solidFill>
                  <a:srgbClr val="FFBA00"/>
                </a:solidFill>
              </a:rPr>
              <a:t> software </a:t>
            </a:r>
            <a:r>
              <a:rPr lang="pl-PL" dirty="0" err="1" smtClean="0">
                <a:solidFill>
                  <a:srgbClr val="FFBA00"/>
                </a:solidFill>
              </a:rPr>
              <a:t>sucks</a:t>
            </a:r>
            <a:r>
              <a:rPr lang="pl-PL" dirty="0" smtClean="0">
                <a:solidFill>
                  <a:srgbClr val="FFBA00"/>
                </a:solidFill>
              </a:rPr>
              <a:t>”</a:t>
            </a:r>
            <a:br>
              <a:rPr lang="pl-PL" dirty="0" smtClean="0">
                <a:solidFill>
                  <a:srgbClr val="FFBA00"/>
                </a:solidFill>
              </a:rPr>
            </a:b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http://www.whysoftwaresucks.com/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71670" y="2928934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Pytania</a:t>
            </a:r>
            <a:endParaRPr lang="pl-PL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07389" y="2214554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Witold Bołt</a:t>
            </a:r>
            <a:endParaRPr lang="pl-PL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107389" y="3214686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ja@hope.art.pl</a:t>
            </a:r>
            <a:endParaRPr lang="pl-PL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107389" y="3857628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www.hope.art.pl</a:t>
            </a:r>
            <a:endParaRPr lang="pl-PL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071670" y="3143248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Wypełnij ankietę!!!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thx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1056" cy="1143000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czym tkwi problem?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600200"/>
            <a:ext cx="8001056" cy="5114948"/>
          </a:xfrm>
        </p:spPr>
        <p:txBody>
          <a:bodyPr/>
          <a:lstStyle/>
          <a:p>
            <a:r>
              <a:rPr lang="pl-PL" dirty="0" smtClean="0"/>
              <a:t>Interfejs użytkownika to </a:t>
            </a:r>
            <a:r>
              <a:rPr lang="pl-PL" b="1" dirty="0" smtClean="0"/>
              <a:t>nie jest </a:t>
            </a:r>
            <a:r>
              <a:rPr lang="pl-PL" dirty="0" smtClean="0"/>
              <a:t>jedna z części systemu</a:t>
            </a:r>
          </a:p>
          <a:p>
            <a:r>
              <a:rPr lang="pl-PL" dirty="0" smtClean="0"/>
              <a:t>Interfejs użytkownika to </a:t>
            </a:r>
            <a:r>
              <a:rPr lang="pl-PL" b="1" dirty="0" smtClean="0"/>
              <a:t>nie jest</a:t>
            </a:r>
            <a:r>
              <a:rPr lang="pl-PL" dirty="0" smtClean="0"/>
              <a:t> dość ważna rzecz</a:t>
            </a:r>
          </a:p>
          <a:p>
            <a:r>
              <a:rPr lang="pl-PL" dirty="0" smtClean="0"/>
              <a:t>Interfejs użytkownika to </a:t>
            </a:r>
            <a:r>
              <a:rPr lang="pl-PL" b="1" dirty="0" smtClean="0"/>
              <a:t>nie jest </a:t>
            </a:r>
            <a:r>
              <a:rPr lang="pl-PL" dirty="0" smtClean="0"/>
              <a:t>jeden z problemów do rozwiązania</a:t>
            </a:r>
          </a:p>
          <a:p>
            <a:endParaRPr lang="pl-PL" dirty="0"/>
          </a:p>
          <a:p>
            <a:r>
              <a:rPr lang="pl-PL" b="1" dirty="0" smtClean="0"/>
              <a:t>Interfejs użytkownika to podstawowa i najważniejsza część większości aplikacji!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571636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Aplikacja = interfejs</a:t>
            </a:r>
            <a:b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użytkownika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44" y="2928934"/>
            <a:ext cx="8001056" cy="1143000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co jest oprogramowanie?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10948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072494" cy="857256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co jest oprogramowanie?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928802"/>
            <a:ext cx="8072494" cy="4071966"/>
          </a:xfrm>
        </p:spPr>
        <p:txBody>
          <a:bodyPr numCol="2">
            <a:normAutofit/>
          </a:bodyPr>
          <a:lstStyle/>
          <a:p>
            <a:r>
              <a:rPr lang="pl-PL" sz="4400" dirty="0" smtClean="0"/>
              <a:t>Problem</a:t>
            </a:r>
          </a:p>
          <a:p>
            <a:r>
              <a:rPr lang="pl-PL" sz="4400" dirty="0" smtClean="0"/>
              <a:t>Narzędzie</a:t>
            </a:r>
          </a:p>
          <a:p>
            <a:r>
              <a:rPr lang="pl-PL" sz="4400" dirty="0" smtClean="0"/>
              <a:t>Rozwiązanie</a:t>
            </a:r>
          </a:p>
          <a:p>
            <a:endParaRPr lang="pl-PL" sz="4400" dirty="0"/>
          </a:p>
          <a:p>
            <a:endParaRPr lang="pl-PL" sz="4400" dirty="0" smtClean="0"/>
          </a:p>
          <a:p>
            <a:r>
              <a:rPr lang="pl-PL" sz="4400" dirty="0" smtClean="0"/>
              <a:t>Łatwiej</a:t>
            </a:r>
          </a:p>
          <a:p>
            <a:r>
              <a:rPr lang="pl-PL" sz="4400" dirty="0" smtClean="0"/>
              <a:t>Szybciej</a:t>
            </a:r>
          </a:p>
          <a:p>
            <a:r>
              <a:rPr lang="pl-PL" sz="4400" dirty="0" smtClean="0"/>
              <a:t>Bezpieczniej</a:t>
            </a:r>
          </a:p>
          <a:p>
            <a:r>
              <a:rPr lang="pl-PL" sz="4400" dirty="0" smtClean="0"/>
              <a:t>Pewniej</a:t>
            </a:r>
          </a:p>
          <a:p>
            <a:r>
              <a:rPr lang="pl-PL" sz="4400" b="1" dirty="0" smtClean="0"/>
              <a:t>Lepiej</a:t>
            </a:r>
            <a:endParaRPr lang="pl-PL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1056" cy="1143000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Niestety zamiast tego bywa…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444" y="3214686"/>
            <a:ext cx="1785950" cy="170496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5143512"/>
            <a:ext cx="1834259" cy="148839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1444" y="1643051"/>
            <a:ext cx="1785950" cy="131851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3643306" y="2000240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nowym problemem!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643306" y="3714752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nowym problemem!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643306" y="5643578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nowym problemem!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houp\Desktop\design-show\243411028_9d7a52763d_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28660" y="-160760"/>
            <a:ext cx="5572164" cy="4179124"/>
          </a:xfrm>
          <a:prstGeom prst="rect">
            <a:avLst/>
          </a:prstGeom>
          <a:noFill/>
        </p:spPr>
      </p:pic>
      <p:pic>
        <p:nvPicPr>
          <p:cNvPr id="3075" name="Picture 3" descr="C:\Users\houp\Desktop\design-show\309696717_9004d5b54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5" y="571480"/>
            <a:ext cx="4190939" cy="4208474"/>
          </a:xfrm>
          <a:prstGeom prst="rect">
            <a:avLst/>
          </a:prstGeom>
          <a:noFill/>
        </p:spPr>
      </p:pic>
      <p:pic>
        <p:nvPicPr>
          <p:cNvPr id="3076" name="Picture 4" descr="C:\Users\houp\Desktop\design-show\472218150_0597ef9a53_b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3274287"/>
            <a:ext cx="6638909" cy="3869489"/>
          </a:xfrm>
          <a:prstGeom prst="rect">
            <a:avLst/>
          </a:prstGeom>
          <a:noFill/>
        </p:spPr>
      </p:pic>
      <p:pic>
        <p:nvPicPr>
          <p:cNvPr id="3077" name="Picture 5" descr="C:\Users\houp\Desktop\design-show\963758658_0f63342c4f_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8926" y="1714488"/>
            <a:ext cx="3162300" cy="372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072494" cy="857256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FFB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Przykłady</a:t>
            </a:r>
            <a:endParaRPr lang="pl-PL" dirty="0">
              <a:solidFill>
                <a:srgbClr val="FFB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000240"/>
            <a:ext cx="8072494" cy="4000528"/>
          </a:xfrm>
        </p:spPr>
        <p:txBody>
          <a:bodyPr>
            <a:normAutofit/>
          </a:bodyPr>
          <a:lstStyle/>
          <a:p>
            <a:r>
              <a:rPr lang="pl-PL" sz="4000" dirty="0" smtClean="0"/>
              <a:t>PKP – bilety</a:t>
            </a:r>
          </a:p>
          <a:p>
            <a:endParaRPr lang="pl-PL" sz="4000" dirty="0" smtClean="0"/>
          </a:p>
          <a:p>
            <a:r>
              <a:rPr lang="pl-PL" sz="4000" dirty="0" smtClean="0"/>
              <a:t>Przetwarzanie korespondencji</a:t>
            </a:r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2">
      <a:dk1>
        <a:srgbClr val="FFBA00"/>
      </a:dk1>
      <a:lt1>
        <a:srgbClr val="FFBA00"/>
      </a:lt1>
      <a:dk2>
        <a:srgbClr val="595959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2">
      <a:majorFont>
        <a:latin typeface="Myriad Pro"/>
        <a:ea typeface=""/>
        <a:cs typeface=""/>
      </a:majorFont>
      <a:minorFont>
        <a:latin typeface="Myriad Pro Cond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612</Words>
  <Application>Microsoft Office PowerPoint</Application>
  <PresentationFormat>Pokaz na ekranie (4:3)</PresentationFormat>
  <Paragraphs>146</Paragraphs>
  <Slides>38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3" baseType="lpstr">
      <vt:lpstr>Arial</vt:lpstr>
      <vt:lpstr>Myriad Pro</vt:lpstr>
      <vt:lpstr>Myriad Pro Cond</vt:lpstr>
      <vt:lpstr>Calibri</vt:lpstr>
      <vt:lpstr>Motyw pakietu Office</vt:lpstr>
      <vt:lpstr>Witold Bołt</vt:lpstr>
      <vt:lpstr>Agenda</vt:lpstr>
      <vt:lpstr>Slajd 3</vt:lpstr>
      <vt:lpstr>W czym tkwi problem?</vt:lpstr>
      <vt:lpstr>Aplikacja = interfejs dla użytkownika</vt:lpstr>
      <vt:lpstr>Po co jest oprogramowanie?</vt:lpstr>
      <vt:lpstr>Po co jest oprogramowanie?</vt:lpstr>
      <vt:lpstr>Niestety zamiast tego bywa…</vt:lpstr>
      <vt:lpstr>Przykłady</vt:lpstr>
      <vt:lpstr>Dlaczego tak się dzieje?</vt:lpstr>
      <vt:lpstr>Kim jest Twój użytkownik?</vt:lpstr>
      <vt:lpstr>Kim jest Twój użytkownik?</vt:lpstr>
      <vt:lpstr>Przykład: Joomla</vt:lpstr>
      <vt:lpstr>Co zrobić?!</vt:lpstr>
      <vt:lpstr>Poznaj użytkownika!</vt:lpstr>
      <vt:lpstr>Zbieranie danych</vt:lpstr>
      <vt:lpstr>Zbieranie danych</vt:lpstr>
      <vt:lpstr>Projektowanie zaczyna się od analizy danych</vt:lpstr>
      <vt:lpstr>Co to jest design?</vt:lpstr>
      <vt:lpstr>Slajd 20</vt:lpstr>
      <vt:lpstr>Design to wyzwanie dla informatyki</vt:lpstr>
      <vt:lpstr>Slajd 22</vt:lpstr>
      <vt:lpstr>Design to współpraca!</vt:lpstr>
      <vt:lpstr>Narzędzia</vt:lpstr>
      <vt:lpstr>Narzędzia</vt:lpstr>
      <vt:lpstr>Windows Presentation Foundation</vt:lpstr>
      <vt:lpstr>Expression Studio</vt:lpstr>
      <vt:lpstr>Expression Design</vt:lpstr>
      <vt:lpstr>Slajd 29</vt:lpstr>
      <vt:lpstr>Expression Blend</vt:lpstr>
      <vt:lpstr>Slajd 31</vt:lpstr>
      <vt:lpstr>Slajd 32</vt:lpstr>
      <vt:lpstr>Slajd 33</vt:lpstr>
      <vt:lpstr>Materiały</vt:lpstr>
      <vt:lpstr>Slajd 35</vt:lpstr>
      <vt:lpstr>Slajd 36</vt:lpstr>
      <vt:lpstr>Slajd 37</vt:lpstr>
      <vt:lpstr>Slajd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Witold Bołt</dc:title>
  <dc:creator>Witold Bołt</dc:creator>
  <cp:lastModifiedBy>Witold Bołt</cp:lastModifiedBy>
  <cp:revision>44</cp:revision>
  <dcterms:created xsi:type="dcterms:W3CDTF">2007-11-26T21:27:17Z</dcterms:created>
  <dcterms:modified xsi:type="dcterms:W3CDTF">2007-11-30T13:49:59Z</dcterms:modified>
</cp:coreProperties>
</file>