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5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9888-455D-4497-A6B7-638DEC7FD229}" type="datetimeFigureOut">
              <a:rPr lang="pl-PL" smtClean="0"/>
              <a:t>2007-10-16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FAB2-8550-4C0A-9FC5-BA387D91F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9888-455D-4497-A6B7-638DEC7FD229}" type="datetimeFigureOut">
              <a:rPr lang="pl-PL" smtClean="0"/>
              <a:t>2007-10-16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FAB2-8550-4C0A-9FC5-BA387D91F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9888-455D-4497-A6B7-638DEC7FD229}" type="datetimeFigureOut">
              <a:rPr lang="pl-PL" smtClean="0"/>
              <a:t>2007-10-16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FAB2-8550-4C0A-9FC5-BA387D91F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9888-455D-4497-A6B7-638DEC7FD229}" type="datetimeFigureOut">
              <a:rPr lang="pl-PL" smtClean="0"/>
              <a:t>2007-10-16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FAB2-8550-4C0A-9FC5-BA387D91F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9888-455D-4497-A6B7-638DEC7FD229}" type="datetimeFigureOut">
              <a:rPr lang="pl-PL" smtClean="0"/>
              <a:t>2007-10-16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FAB2-8550-4C0A-9FC5-BA387D91F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9888-455D-4497-A6B7-638DEC7FD229}" type="datetimeFigureOut">
              <a:rPr lang="pl-PL" smtClean="0"/>
              <a:t>2007-10-16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FAB2-8550-4C0A-9FC5-BA387D91F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9888-455D-4497-A6B7-638DEC7FD229}" type="datetimeFigureOut">
              <a:rPr lang="pl-PL" smtClean="0"/>
              <a:t>2007-10-16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FAB2-8550-4C0A-9FC5-BA387D91F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9888-455D-4497-A6B7-638DEC7FD229}" type="datetimeFigureOut">
              <a:rPr lang="pl-PL" smtClean="0"/>
              <a:t>2007-10-16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FAB2-8550-4C0A-9FC5-BA387D91F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9888-455D-4497-A6B7-638DEC7FD229}" type="datetimeFigureOut">
              <a:rPr lang="pl-PL" smtClean="0"/>
              <a:t>2007-10-16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FAB2-8550-4C0A-9FC5-BA387D91F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9888-455D-4497-A6B7-638DEC7FD229}" type="datetimeFigureOut">
              <a:rPr lang="pl-PL" smtClean="0"/>
              <a:t>2007-10-16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FAB2-8550-4C0A-9FC5-BA387D91F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9888-455D-4497-A6B7-638DEC7FD229}" type="datetimeFigureOut">
              <a:rPr lang="pl-PL" smtClean="0"/>
              <a:t>2007-10-16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FAB2-8550-4C0A-9FC5-BA387D91F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9888-455D-4497-A6B7-638DEC7FD229}" type="datetimeFigureOut">
              <a:rPr lang="pl-PL" smtClean="0"/>
              <a:t>2007-10-16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7FAB2-8550-4C0A-9FC5-BA387D91FCC2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3214686"/>
            <a:ext cx="7772400" cy="1000132"/>
          </a:xfrm>
        </p:spPr>
        <p:txBody>
          <a:bodyPr>
            <a:normAutofit/>
          </a:bodyPr>
          <a:lstStyle/>
          <a:p>
            <a:pPr algn="l"/>
            <a:r>
              <a:rPr lang="pl-PL" sz="48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Wprowadzenie do .NET</a:t>
            </a:r>
            <a:endParaRPr lang="pl-PL" sz="480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71472" y="4214818"/>
            <a:ext cx="8358246" cy="852478"/>
          </a:xfrm>
        </p:spPr>
        <p:txBody>
          <a:bodyPr>
            <a:normAutofit lnSpcReduction="10000"/>
          </a:bodyPr>
          <a:lstStyle/>
          <a:p>
            <a:pPr algn="r"/>
            <a:r>
              <a:rPr lang="pl-PL" sz="24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Witold Bołt </a:t>
            </a:r>
          </a:p>
          <a:p>
            <a:pPr algn="r"/>
            <a:r>
              <a:rPr lang="pl-PL" sz="2400" dirty="0" err="1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ja@hope.art.pl</a:t>
            </a:r>
            <a:endParaRPr lang="pl-PL" sz="2400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pPr algn="l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Języki .NET – inne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pl-PL" sz="2400" b="1" dirty="0" smtClean="0">
                <a:solidFill>
                  <a:srgbClr val="FFFFCC"/>
                </a:solidFill>
              </a:rPr>
              <a:t>PHP </a:t>
            </a:r>
            <a:r>
              <a:rPr lang="pl-PL" sz="2400" dirty="0" smtClean="0">
                <a:solidFill>
                  <a:srgbClr val="FFFFCC"/>
                </a:solidFill>
              </a:rPr>
              <a:t>– projekt </a:t>
            </a:r>
            <a:r>
              <a:rPr lang="pl-PL" sz="2400" dirty="0" err="1" smtClean="0">
                <a:solidFill>
                  <a:srgbClr val="FFFFCC"/>
                </a:solidFill>
              </a:rPr>
              <a:t>Phalanger</a:t>
            </a:r>
            <a:endParaRPr lang="pl-PL" sz="2400" dirty="0" smtClean="0">
              <a:solidFill>
                <a:srgbClr val="FFFFCC"/>
              </a:solidFill>
            </a:endParaRPr>
          </a:p>
          <a:p>
            <a:r>
              <a:rPr lang="pl-PL" sz="2400" b="1" dirty="0" smtClean="0">
                <a:solidFill>
                  <a:srgbClr val="FFFFCC"/>
                </a:solidFill>
              </a:rPr>
              <a:t>Perl </a:t>
            </a:r>
            <a:r>
              <a:rPr lang="pl-PL" sz="2400" dirty="0" smtClean="0">
                <a:solidFill>
                  <a:srgbClr val="FFFFCC"/>
                </a:solidFill>
              </a:rPr>
              <a:t>– projekt </a:t>
            </a:r>
            <a:r>
              <a:rPr lang="pl-PL" sz="2400" dirty="0" err="1" smtClean="0">
                <a:solidFill>
                  <a:srgbClr val="FFFFCC"/>
                </a:solidFill>
              </a:rPr>
              <a:t>Active</a:t>
            </a:r>
            <a:r>
              <a:rPr lang="pl-PL" sz="2400" dirty="0" smtClean="0">
                <a:solidFill>
                  <a:srgbClr val="FFFFCC"/>
                </a:solidFill>
              </a:rPr>
              <a:t> Perl</a:t>
            </a:r>
          </a:p>
          <a:p>
            <a:r>
              <a:rPr lang="pl-PL" sz="2400" b="1" dirty="0" smtClean="0">
                <a:solidFill>
                  <a:srgbClr val="FFFFCC"/>
                </a:solidFill>
              </a:rPr>
              <a:t>Lisp</a:t>
            </a:r>
            <a:r>
              <a:rPr lang="pl-PL" sz="2400" dirty="0" smtClean="0">
                <a:solidFill>
                  <a:srgbClr val="FFFFCC"/>
                </a:solidFill>
              </a:rPr>
              <a:t> – projekty </a:t>
            </a:r>
            <a:r>
              <a:rPr lang="pl-PL" sz="2400" dirty="0" err="1" smtClean="0">
                <a:solidFill>
                  <a:srgbClr val="FFFFCC"/>
                </a:solidFill>
              </a:rPr>
              <a:t>IronLisp</a:t>
            </a:r>
            <a:r>
              <a:rPr lang="pl-PL" sz="2400" dirty="0" smtClean="0">
                <a:solidFill>
                  <a:srgbClr val="FFFFCC"/>
                </a:solidFill>
              </a:rPr>
              <a:t>, L#, </a:t>
            </a:r>
            <a:r>
              <a:rPr lang="pl-PL" sz="2400" dirty="0" err="1" smtClean="0">
                <a:solidFill>
                  <a:srgbClr val="FFFFCC"/>
                </a:solidFill>
              </a:rPr>
              <a:t>DotLisp</a:t>
            </a:r>
            <a:endParaRPr lang="pl-PL" sz="2400" dirty="0" smtClean="0">
              <a:solidFill>
                <a:srgbClr val="FFFFCC"/>
              </a:solidFill>
            </a:endParaRPr>
          </a:p>
          <a:p>
            <a:r>
              <a:rPr lang="pl-PL" sz="2400" b="1" dirty="0" smtClean="0">
                <a:solidFill>
                  <a:srgbClr val="FFFFCC"/>
                </a:solidFill>
              </a:rPr>
              <a:t>Fortran</a:t>
            </a:r>
          </a:p>
          <a:p>
            <a:r>
              <a:rPr lang="pl-PL" sz="2400" b="1" dirty="0" err="1" smtClean="0">
                <a:solidFill>
                  <a:srgbClr val="FFFFCC"/>
                </a:solidFill>
              </a:rPr>
              <a:t>ObjectPascal</a:t>
            </a:r>
            <a:r>
              <a:rPr lang="pl-PL" sz="2400" b="1" dirty="0" smtClean="0">
                <a:solidFill>
                  <a:srgbClr val="FFFFCC"/>
                </a:solidFill>
              </a:rPr>
              <a:t>/Delphi </a:t>
            </a:r>
            <a:r>
              <a:rPr lang="pl-PL" sz="2400" dirty="0" smtClean="0">
                <a:solidFill>
                  <a:srgbClr val="FFFFCC"/>
                </a:solidFill>
              </a:rPr>
              <a:t>– </a:t>
            </a:r>
            <a:r>
              <a:rPr lang="pl-PL" sz="2400" dirty="0" err="1" smtClean="0">
                <a:solidFill>
                  <a:srgbClr val="FFFFCC"/>
                </a:solidFill>
              </a:rPr>
              <a:t>Borlnad</a:t>
            </a:r>
            <a:r>
              <a:rPr lang="pl-PL" sz="2400" dirty="0" smtClean="0">
                <a:solidFill>
                  <a:srgbClr val="FFFFCC"/>
                </a:solidFill>
              </a:rPr>
              <a:t> Delphi Studio</a:t>
            </a:r>
          </a:p>
          <a:p>
            <a:r>
              <a:rPr lang="pl-PL" sz="2400" b="1" dirty="0" smtClean="0">
                <a:solidFill>
                  <a:srgbClr val="FFFFCC"/>
                </a:solidFill>
              </a:rPr>
              <a:t>ANSI C</a:t>
            </a:r>
          </a:p>
          <a:p>
            <a:r>
              <a:rPr lang="pl-PL" sz="2400" b="1" dirty="0" smtClean="0">
                <a:solidFill>
                  <a:srgbClr val="FFFFCC"/>
                </a:solidFill>
              </a:rPr>
              <a:t>COBOL</a:t>
            </a:r>
          </a:p>
          <a:p>
            <a:r>
              <a:rPr lang="pl-PL" sz="2400" b="1" dirty="0" err="1" smtClean="0">
                <a:solidFill>
                  <a:srgbClr val="FFFFCC"/>
                </a:solidFill>
              </a:rPr>
              <a:t>Nemerele</a:t>
            </a:r>
            <a:r>
              <a:rPr lang="pl-PL" sz="2400" b="1" dirty="0" smtClean="0">
                <a:solidFill>
                  <a:srgbClr val="FFFFCC"/>
                </a:solidFill>
              </a:rPr>
              <a:t> </a:t>
            </a:r>
            <a:endParaRPr lang="pl-PL" sz="2400" b="1" dirty="0">
              <a:solidFill>
                <a:srgbClr val="FFFFCC"/>
              </a:solidFill>
            </a:endParaRPr>
          </a:p>
          <a:p>
            <a:r>
              <a:rPr lang="pl-PL" sz="2400" b="1" dirty="0" err="1" smtClean="0">
                <a:solidFill>
                  <a:srgbClr val="FFFFCC"/>
                </a:solidFill>
              </a:rPr>
              <a:t>Smalltalk</a:t>
            </a:r>
            <a:endParaRPr lang="pl-PL" sz="2400" b="1" dirty="0" smtClean="0">
              <a:solidFill>
                <a:srgbClr val="FFFFCC"/>
              </a:solidFill>
            </a:endParaRPr>
          </a:p>
          <a:p>
            <a:r>
              <a:rPr lang="pl-PL" sz="2400" b="1" dirty="0" err="1" smtClean="0">
                <a:solidFill>
                  <a:srgbClr val="FFFFCC"/>
                </a:solidFill>
              </a:rPr>
              <a:t>Boo</a:t>
            </a:r>
            <a:endParaRPr lang="pl-PL" sz="2400" b="1" dirty="0" smtClean="0">
              <a:solidFill>
                <a:srgbClr val="FFFFCC"/>
              </a:solidFill>
            </a:endParaRPr>
          </a:p>
          <a:p>
            <a:r>
              <a:rPr lang="pl-PL" sz="2400" b="1" dirty="0" smtClean="0">
                <a:solidFill>
                  <a:srgbClr val="FFFFCC"/>
                </a:solidFill>
              </a:rPr>
              <a:t>Ada</a:t>
            </a:r>
          </a:p>
          <a:p>
            <a:r>
              <a:rPr lang="pl-PL" sz="2400" b="1" dirty="0" smtClean="0">
                <a:solidFill>
                  <a:srgbClr val="FFFFCC"/>
                </a:solidFill>
              </a:rPr>
              <a:t>Oberon</a:t>
            </a:r>
          </a:p>
          <a:p>
            <a:r>
              <a:rPr lang="pl-PL" sz="2400" b="1" dirty="0" smtClean="0">
                <a:solidFill>
                  <a:srgbClr val="FFFFCC"/>
                </a:solidFill>
              </a:rPr>
              <a:t>Modula-2</a:t>
            </a:r>
          </a:p>
          <a:p>
            <a:r>
              <a:rPr lang="pl-PL" sz="2400" b="1" dirty="0" smtClean="0">
                <a:solidFill>
                  <a:srgbClr val="FFFFCC"/>
                </a:solidFill>
              </a:rPr>
              <a:t>Java </a:t>
            </a:r>
            <a:r>
              <a:rPr lang="pl-PL" sz="2400" dirty="0" smtClean="0">
                <a:solidFill>
                  <a:srgbClr val="FFFFCC"/>
                </a:solidFill>
              </a:rPr>
              <a:t>– istnieje możliwość uruchamiania Java </a:t>
            </a:r>
            <a:r>
              <a:rPr lang="pl-PL" sz="2400" dirty="0" err="1" smtClean="0">
                <a:solidFill>
                  <a:srgbClr val="FFFFCC"/>
                </a:solidFill>
              </a:rPr>
              <a:t>bytecode</a:t>
            </a:r>
            <a:r>
              <a:rPr lang="pl-PL" sz="2400" dirty="0" smtClean="0">
                <a:solidFill>
                  <a:srgbClr val="FFFFCC"/>
                </a:solidFill>
              </a:rPr>
              <a:t> w .NET przez </a:t>
            </a:r>
            <a:r>
              <a:rPr lang="pl-PL" sz="2400" b="1" dirty="0" smtClean="0">
                <a:solidFill>
                  <a:srgbClr val="FFFFCC"/>
                </a:solidFill>
              </a:rPr>
              <a:t>IKVM</a:t>
            </a:r>
          </a:p>
          <a:p>
            <a:endParaRPr lang="pl-PL" sz="2400" b="1" dirty="0" smtClean="0">
              <a:solidFill>
                <a:srgbClr val="FFFFCC"/>
              </a:solidFill>
            </a:endParaRPr>
          </a:p>
          <a:p>
            <a:r>
              <a:rPr lang="pl-PL" sz="2400" dirty="0" smtClean="0">
                <a:solidFill>
                  <a:srgbClr val="FFFFCC"/>
                </a:solidFill>
              </a:rPr>
              <a:t>… i wiele innych!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pPr algn="l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Narzędzia programistyczne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10000"/>
          </a:bodyPr>
          <a:lstStyle/>
          <a:p>
            <a:r>
              <a:rPr lang="pl-PL" sz="2400" b="1" dirty="0" smtClean="0">
                <a:solidFill>
                  <a:srgbClr val="FFFFCC"/>
                </a:solidFill>
              </a:rPr>
              <a:t>Visual Studio</a:t>
            </a:r>
            <a:r>
              <a:rPr lang="pl-PL" sz="2400" dirty="0" smtClean="0">
                <a:solidFill>
                  <a:srgbClr val="FFFFCC"/>
                </a:solidFill>
              </a:rPr>
              <a:t> – zintegrowane środowisko do rozwijania aplikacji – obecna wersja stabilna to Visual Studio 2005.</a:t>
            </a:r>
          </a:p>
          <a:p>
            <a:pPr lvl="1"/>
            <a:r>
              <a:rPr lang="pl-PL" sz="2000" b="1" dirty="0" smtClean="0">
                <a:solidFill>
                  <a:srgbClr val="FFFFCC"/>
                </a:solidFill>
              </a:rPr>
              <a:t>Visual Studio Express </a:t>
            </a:r>
            <a:r>
              <a:rPr lang="pl-PL" sz="2000" b="1" dirty="0" err="1" smtClean="0">
                <a:solidFill>
                  <a:srgbClr val="FFFFCC"/>
                </a:solidFill>
              </a:rPr>
              <a:t>Edition</a:t>
            </a:r>
            <a:r>
              <a:rPr lang="pl-PL" sz="2000" b="1" dirty="0" smtClean="0">
                <a:solidFill>
                  <a:srgbClr val="FFFFCC"/>
                </a:solidFill>
              </a:rPr>
              <a:t> </a:t>
            </a:r>
            <a:r>
              <a:rPr lang="pl-PL" sz="2000" dirty="0" smtClean="0">
                <a:solidFill>
                  <a:srgbClr val="FFFFCC"/>
                </a:solidFill>
              </a:rPr>
              <a:t>– darmowa wersja środowiska (umożliwia tworzenie aplikacji w C# lub Visual Basic – również do zastosowań komercyjnych!)</a:t>
            </a:r>
          </a:p>
          <a:p>
            <a:pPr lvl="1"/>
            <a:r>
              <a:rPr lang="pl-PL" sz="2000" b="1" dirty="0" smtClean="0">
                <a:solidFill>
                  <a:srgbClr val="FFFFCC"/>
                </a:solidFill>
              </a:rPr>
              <a:t>Visual Studio Standard </a:t>
            </a:r>
            <a:r>
              <a:rPr lang="pl-PL" sz="2000" dirty="0" smtClean="0">
                <a:solidFill>
                  <a:srgbClr val="FFFFCC"/>
                </a:solidFill>
              </a:rPr>
              <a:t>i </a:t>
            </a:r>
            <a:r>
              <a:rPr lang="pl-PL" sz="2000" b="1" dirty="0" smtClean="0">
                <a:solidFill>
                  <a:srgbClr val="FFFFCC"/>
                </a:solidFill>
              </a:rPr>
              <a:t>Professional</a:t>
            </a:r>
          </a:p>
          <a:p>
            <a:pPr lvl="1"/>
            <a:r>
              <a:rPr lang="pl-PL" sz="2000" b="1" dirty="0" smtClean="0">
                <a:solidFill>
                  <a:srgbClr val="FFFFCC"/>
                </a:solidFill>
              </a:rPr>
              <a:t>Visual Studio Team </a:t>
            </a:r>
            <a:r>
              <a:rPr lang="pl-PL" sz="2000" b="1" dirty="0" err="1" smtClean="0">
                <a:solidFill>
                  <a:srgbClr val="FFFFCC"/>
                </a:solidFill>
              </a:rPr>
              <a:t>Suite</a:t>
            </a:r>
            <a:r>
              <a:rPr lang="pl-PL" sz="2000" b="1" dirty="0" smtClean="0">
                <a:solidFill>
                  <a:srgbClr val="FFFFCC"/>
                </a:solidFill>
              </a:rPr>
              <a:t> </a:t>
            </a:r>
            <a:r>
              <a:rPr lang="pl-PL" sz="2000" dirty="0" smtClean="0">
                <a:solidFill>
                  <a:srgbClr val="FFFFCC"/>
                </a:solidFill>
              </a:rPr>
              <a:t>– wersja przeznaczona dla zespołów, komunikuje się z serwerem </a:t>
            </a:r>
            <a:r>
              <a:rPr lang="pl-PL" sz="2000" b="1" dirty="0" smtClean="0">
                <a:solidFill>
                  <a:srgbClr val="FFFFCC"/>
                </a:solidFill>
              </a:rPr>
              <a:t>Team </a:t>
            </a:r>
            <a:r>
              <a:rPr lang="pl-PL" sz="2000" b="1" dirty="0" err="1" smtClean="0">
                <a:solidFill>
                  <a:srgbClr val="FFFFCC"/>
                </a:solidFill>
              </a:rPr>
              <a:t>Foundation</a:t>
            </a:r>
            <a:r>
              <a:rPr lang="pl-PL" sz="2000" b="1" dirty="0" smtClean="0">
                <a:solidFill>
                  <a:srgbClr val="FFFFCC"/>
                </a:solidFill>
              </a:rPr>
              <a:t> Server</a:t>
            </a:r>
          </a:p>
          <a:p>
            <a:r>
              <a:rPr lang="pl-PL" sz="2400" b="1" dirty="0" err="1" smtClean="0">
                <a:solidFill>
                  <a:srgbClr val="FFFFCC"/>
                </a:solidFill>
              </a:rPr>
              <a:t>Expression</a:t>
            </a:r>
            <a:r>
              <a:rPr lang="pl-PL" sz="2400" b="1" dirty="0" smtClean="0">
                <a:solidFill>
                  <a:srgbClr val="FFFFCC"/>
                </a:solidFill>
              </a:rPr>
              <a:t> Studio</a:t>
            </a:r>
            <a:r>
              <a:rPr lang="pl-PL" sz="2400" b="1" dirty="0">
                <a:solidFill>
                  <a:srgbClr val="FFFFCC"/>
                </a:solidFill>
              </a:rPr>
              <a:t> </a:t>
            </a:r>
            <a:r>
              <a:rPr lang="pl-PL" sz="2400" dirty="0" smtClean="0">
                <a:solidFill>
                  <a:srgbClr val="FFFFCC"/>
                </a:solidFill>
              </a:rPr>
              <a:t>– zestaw narzędzi do projektowania grafiki i interfejsów użytkownika w oparciu o WPF/XAML</a:t>
            </a:r>
          </a:p>
          <a:p>
            <a:pPr lvl="1"/>
            <a:r>
              <a:rPr lang="pl-PL" sz="2000" b="1" dirty="0" err="1" smtClean="0">
                <a:solidFill>
                  <a:srgbClr val="FFFFCC"/>
                </a:solidFill>
              </a:rPr>
              <a:t>Expression</a:t>
            </a:r>
            <a:r>
              <a:rPr lang="pl-PL" sz="2000" b="1" dirty="0" smtClean="0">
                <a:solidFill>
                  <a:srgbClr val="FFFFCC"/>
                </a:solidFill>
              </a:rPr>
              <a:t> Blend</a:t>
            </a:r>
          </a:p>
          <a:p>
            <a:pPr lvl="1"/>
            <a:r>
              <a:rPr lang="pl-PL" sz="2000" b="1" dirty="0" err="1" smtClean="0">
                <a:solidFill>
                  <a:srgbClr val="FFFFCC"/>
                </a:solidFill>
              </a:rPr>
              <a:t>Expression</a:t>
            </a:r>
            <a:r>
              <a:rPr lang="pl-PL" sz="2000" b="1" dirty="0" smtClean="0">
                <a:solidFill>
                  <a:srgbClr val="FFFFCC"/>
                </a:solidFill>
              </a:rPr>
              <a:t> Design</a:t>
            </a:r>
          </a:p>
          <a:p>
            <a:pPr lvl="1"/>
            <a:r>
              <a:rPr lang="pl-PL" sz="2000" b="1" dirty="0" err="1" smtClean="0">
                <a:solidFill>
                  <a:srgbClr val="FFFFCC"/>
                </a:solidFill>
              </a:rPr>
              <a:t>Expression</a:t>
            </a:r>
            <a:r>
              <a:rPr lang="pl-PL" sz="2000" b="1" dirty="0" smtClean="0">
                <a:solidFill>
                  <a:srgbClr val="FFFFCC"/>
                </a:solidFill>
              </a:rPr>
              <a:t> Web</a:t>
            </a:r>
          </a:p>
          <a:p>
            <a:pPr lvl="1"/>
            <a:r>
              <a:rPr lang="pl-PL" sz="2000" b="1" dirty="0" err="1" smtClean="0">
                <a:solidFill>
                  <a:srgbClr val="FFFFCC"/>
                </a:solidFill>
              </a:rPr>
              <a:t>Expression</a:t>
            </a:r>
            <a:r>
              <a:rPr lang="pl-PL" sz="2000" b="1" dirty="0" smtClean="0">
                <a:solidFill>
                  <a:srgbClr val="FFFFCC"/>
                </a:solidFill>
              </a:rPr>
              <a:t> Media</a:t>
            </a:r>
          </a:p>
          <a:p>
            <a:r>
              <a:rPr lang="pl-PL" sz="2400" dirty="0" smtClean="0">
                <a:solidFill>
                  <a:srgbClr val="FFFFCC"/>
                </a:solidFill>
              </a:rPr>
              <a:t>W raz z darmowym </a:t>
            </a:r>
            <a:r>
              <a:rPr lang="pl-PL" sz="2400" b="1" dirty="0" smtClean="0">
                <a:solidFill>
                  <a:srgbClr val="FFFFCC"/>
                </a:solidFill>
              </a:rPr>
              <a:t>.NET Framework SDK </a:t>
            </a:r>
            <a:r>
              <a:rPr lang="pl-PL" sz="2400" dirty="0" smtClean="0">
                <a:solidFill>
                  <a:srgbClr val="FFFFCC"/>
                </a:solidFill>
              </a:rPr>
              <a:t>dostarczany jest też zestaw kompilatorów i narzędzi programistycznych (</a:t>
            </a:r>
            <a:r>
              <a:rPr lang="pl-PL" sz="2400" dirty="0" err="1" smtClean="0">
                <a:solidFill>
                  <a:srgbClr val="FFFFCC"/>
                </a:solidFill>
              </a:rPr>
              <a:t>command</a:t>
            </a:r>
            <a:r>
              <a:rPr lang="pl-PL" sz="2400" dirty="0" smtClean="0">
                <a:solidFill>
                  <a:srgbClr val="FFFFCC"/>
                </a:solidFill>
              </a:rPr>
              <a:t> </a:t>
            </a:r>
            <a:r>
              <a:rPr lang="pl-PL" sz="2400" dirty="0" err="1" smtClean="0">
                <a:solidFill>
                  <a:srgbClr val="FFFFCC"/>
                </a:solidFill>
              </a:rPr>
              <a:t>line</a:t>
            </a:r>
            <a:r>
              <a:rPr lang="pl-PL" sz="2400" dirty="0" smtClean="0">
                <a:solidFill>
                  <a:srgbClr val="FFFFCC"/>
                </a:solidFill>
              </a:rPr>
              <a:t>)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pPr algn="l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Język C#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pl-PL" sz="2800" dirty="0" smtClean="0">
                <a:solidFill>
                  <a:srgbClr val="FFFFCC"/>
                </a:solidFill>
              </a:rPr>
              <a:t>Język w pełni obiektowy</a:t>
            </a:r>
          </a:p>
          <a:p>
            <a:r>
              <a:rPr lang="pl-PL" sz="2800" dirty="0" smtClean="0">
                <a:solidFill>
                  <a:srgbClr val="FFFFCC"/>
                </a:solidFill>
              </a:rPr>
              <a:t>Składnia oparta na C/C++</a:t>
            </a:r>
          </a:p>
          <a:p>
            <a:r>
              <a:rPr lang="pl-PL" sz="2800" dirty="0" smtClean="0">
                <a:solidFill>
                  <a:srgbClr val="FFFFCC"/>
                </a:solidFill>
              </a:rPr>
              <a:t>Część „ciekawych” własności:</a:t>
            </a:r>
          </a:p>
          <a:p>
            <a:pPr lvl="1"/>
            <a:r>
              <a:rPr lang="pl-PL" sz="2000" dirty="0" err="1" smtClean="0">
                <a:solidFill>
                  <a:srgbClr val="FFFFCC"/>
                </a:solidFill>
              </a:rPr>
              <a:t>Generics</a:t>
            </a:r>
            <a:endParaRPr lang="pl-PL" sz="2000" dirty="0" smtClean="0">
              <a:solidFill>
                <a:srgbClr val="FFFFCC"/>
              </a:solidFill>
            </a:endParaRPr>
          </a:p>
          <a:p>
            <a:pPr lvl="1"/>
            <a:r>
              <a:rPr lang="pl-PL" sz="2000" dirty="0" smtClean="0">
                <a:solidFill>
                  <a:srgbClr val="FFFFCC"/>
                </a:solidFill>
              </a:rPr>
              <a:t>Wyrażenia Lambda</a:t>
            </a:r>
          </a:p>
          <a:p>
            <a:pPr lvl="1"/>
            <a:r>
              <a:rPr lang="pl-PL" sz="2000" dirty="0" smtClean="0">
                <a:solidFill>
                  <a:srgbClr val="FFFFCC"/>
                </a:solidFill>
              </a:rPr>
              <a:t>Anonimowe typy i metody</a:t>
            </a:r>
          </a:p>
          <a:p>
            <a:pPr lvl="1"/>
            <a:r>
              <a:rPr lang="pl-PL" sz="2000" dirty="0" smtClean="0">
                <a:solidFill>
                  <a:srgbClr val="FFFFCC"/>
                </a:solidFill>
              </a:rPr>
              <a:t>LINQ – zapytania zintegrowane z językiem</a:t>
            </a:r>
          </a:p>
          <a:p>
            <a:pPr lvl="1"/>
            <a:r>
              <a:rPr lang="pl-PL" sz="2000" dirty="0" smtClean="0">
                <a:solidFill>
                  <a:srgbClr val="FFFFCC"/>
                </a:solidFill>
              </a:rPr>
              <a:t>Klasy częściowe „</a:t>
            </a:r>
            <a:r>
              <a:rPr lang="pl-PL" sz="2000" dirty="0" err="1" smtClean="0">
                <a:solidFill>
                  <a:srgbClr val="FFFFCC"/>
                </a:solidFill>
              </a:rPr>
              <a:t>partial</a:t>
            </a:r>
            <a:r>
              <a:rPr lang="pl-PL" sz="2000" dirty="0" smtClean="0">
                <a:solidFill>
                  <a:srgbClr val="FFFFCC"/>
                </a:solidFill>
              </a:rPr>
              <a:t> </a:t>
            </a:r>
            <a:r>
              <a:rPr lang="pl-PL" sz="2000" dirty="0" err="1" smtClean="0">
                <a:solidFill>
                  <a:srgbClr val="FFFFCC"/>
                </a:solidFill>
              </a:rPr>
              <a:t>class</a:t>
            </a:r>
            <a:r>
              <a:rPr lang="pl-PL" sz="2000" dirty="0" smtClean="0">
                <a:solidFill>
                  <a:srgbClr val="FFFFCC"/>
                </a:solidFill>
              </a:rPr>
              <a:t>”</a:t>
            </a:r>
          </a:p>
          <a:p>
            <a:pPr lvl="1"/>
            <a:r>
              <a:rPr lang="pl-PL" sz="2000" dirty="0" err="1" smtClean="0">
                <a:solidFill>
                  <a:srgbClr val="FFFFCC"/>
                </a:solidFill>
              </a:rPr>
              <a:t>Delegaty</a:t>
            </a:r>
            <a:r>
              <a:rPr lang="pl-PL" sz="2000" dirty="0" smtClean="0">
                <a:solidFill>
                  <a:srgbClr val="FFFFCC"/>
                </a:solidFill>
              </a:rPr>
              <a:t> i zdarzenia</a:t>
            </a:r>
          </a:p>
          <a:p>
            <a:pPr lvl="1"/>
            <a:r>
              <a:rPr lang="pl-PL" sz="2000" dirty="0" err="1" smtClean="0">
                <a:solidFill>
                  <a:srgbClr val="FFFFCC"/>
                </a:solidFill>
              </a:rPr>
              <a:t>Nullable</a:t>
            </a:r>
            <a:r>
              <a:rPr lang="pl-PL" sz="2000" dirty="0" smtClean="0">
                <a:solidFill>
                  <a:srgbClr val="FFFFCC"/>
                </a:solidFill>
              </a:rPr>
              <a:t> </a:t>
            </a:r>
            <a:r>
              <a:rPr lang="pl-PL" sz="2000" dirty="0" err="1" smtClean="0">
                <a:solidFill>
                  <a:srgbClr val="FFFFCC"/>
                </a:solidFill>
              </a:rPr>
              <a:t>base</a:t>
            </a:r>
            <a:r>
              <a:rPr lang="pl-PL" sz="2000" dirty="0" smtClean="0">
                <a:solidFill>
                  <a:srgbClr val="FFFFCC"/>
                </a:solidFill>
              </a:rPr>
              <a:t> </a:t>
            </a:r>
            <a:r>
              <a:rPr lang="pl-PL" sz="2000" dirty="0" err="1" smtClean="0">
                <a:solidFill>
                  <a:srgbClr val="FFFFCC"/>
                </a:solidFill>
              </a:rPr>
              <a:t>types</a:t>
            </a:r>
            <a:r>
              <a:rPr lang="pl-PL" sz="2000" dirty="0" smtClean="0">
                <a:solidFill>
                  <a:srgbClr val="FFFFCC"/>
                </a:solidFill>
              </a:rPr>
              <a:t> (na przykład: </a:t>
            </a:r>
            <a:r>
              <a:rPr lang="pl-PL" sz="2000" b="1" dirty="0" err="1" smtClean="0">
                <a:solidFill>
                  <a:srgbClr val="FFFFCC"/>
                </a:solidFill>
              </a:rPr>
              <a:t>int</a:t>
            </a:r>
            <a:r>
              <a:rPr lang="pl-PL" sz="2000" b="1" dirty="0" smtClean="0">
                <a:solidFill>
                  <a:srgbClr val="FFFFCC"/>
                </a:solidFill>
              </a:rPr>
              <a:t>?</a:t>
            </a:r>
            <a:r>
              <a:rPr lang="pl-PL" sz="2000" dirty="0" smtClean="0">
                <a:solidFill>
                  <a:srgbClr val="FFFFCC"/>
                </a:solidFill>
              </a:rPr>
              <a:t>)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pPr algn="l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LINQ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pl-PL" sz="2800" dirty="0" smtClean="0">
                <a:solidFill>
                  <a:srgbClr val="FFFFCC"/>
                </a:solidFill>
              </a:rPr>
              <a:t>LINQ –</a:t>
            </a:r>
            <a:r>
              <a:rPr lang="pl-PL" sz="2800" b="1" dirty="0" smtClean="0">
                <a:solidFill>
                  <a:srgbClr val="FFFFCC"/>
                </a:solidFill>
              </a:rPr>
              <a:t> </a:t>
            </a:r>
            <a:r>
              <a:rPr lang="pl-PL" sz="2800" b="1" dirty="0" err="1" smtClean="0">
                <a:solidFill>
                  <a:srgbClr val="FFFFCC"/>
                </a:solidFill>
              </a:rPr>
              <a:t>Language</a:t>
            </a:r>
            <a:r>
              <a:rPr lang="pl-PL" sz="2800" b="1" dirty="0" smtClean="0">
                <a:solidFill>
                  <a:srgbClr val="FFFFCC"/>
                </a:solidFill>
              </a:rPr>
              <a:t> </a:t>
            </a:r>
            <a:r>
              <a:rPr lang="pl-PL" sz="2800" b="1" dirty="0" err="1" smtClean="0">
                <a:solidFill>
                  <a:srgbClr val="FFFFCC"/>
                </a:solidFill>
              </a:rPr>
              <a:t>Integrated</a:t>
            </a:r>
            <a:r>
              <a:rPr lang="pl-PL" sz="2800" b="1" dirty="0" smtClean="0">
                <a:solidFill>
                  <a:srgbClr val="FFFFCC"/>
                </a:solidFill>
              </a:rPr>
              <a:t> </a:t>
            </a:r>
            <a:r>
              <a:rPr lang="pl-PL" sz="2800" b="1" dirty="0" err="1" smtClean="0">
                <a:solidFill>
                  <a:srgbClr val="FFFFCC"/>
                </a:solidFill>
              </a:rPr>
              <a:t>Queries</a:t>
            </a:r>
            <a:endParaRPr lang="pl-PL" sz="2800" dirty="0" smtClean="0">
              <a:solidFill>
                <a:srgbClr val="FFFFCC"/>
              </a:solidFill>
            </a:endParaRPr>
          </a:p>
          <a:p>
            <a:r>
              <a:rPr lang="pl-PL" sz="2800" dirty="0" smtClean="0">
                <a:solidFill>
                  <a:srgbClr val="FFFFCC"/>
                </a:solidFill>
              </a:rPr>
              <a:t>W ramach składni C# pojawiają się wyrażenia przypominają SQL</a:t>
            </a:r>
          </a:p>
          <a:p>
            <a:r>
              <a:rPr lang="pl-PL" sz="2800" dirty="0" smtClean="0">
                <a:solidFill>
                  <a:srgbClr val="FFFFCC"/>
                </a:solidFill>
              </a:rPr>
              <a:t>Można stosować do </a:t>
            </a:r>
            <a:r>
              <a:rPr lang="pl-PL" sz="2800" b="1" dirty="0" smtClean="0">
                <a:solidFill>
                  <a:srgbClr val="FFFFCC"/>
                </a:solidFill>
              </a:rPr>
              <a:t>tablic</a:t>
            </a:r>
            <a:r>
              <a:rPr lang="pl-PL" sz="2800" dirty="0" smtClean="0">
                <a:solidFill>
                  <a:srgbClr val="FFFFCC"/>
                </a:solidFill>
              </a:rPr>
              <a:t>, </a:t>
            </a:r>
            <a:r>
              <a:rPr lang="pl-PL" sz="2800" b="1" dirty="0" smtClean="0">
                <a:solidFill>
                  <a:srgbClr val="FFFFCC"/>
                </a:solidFill>
              </a:rPr>
              <a:t>kolekcji</a:t>
            </a:r>
            <a:r>
              <a:rPr lang="pl-PL" sz="2800" dirty="0" smtClean="0">
                <a:solidFill>
                  <a:srgbClr val="FFFFCC"/>
                </a:solidFill>
              </a:rPr>
              <a:t>, </a:t>
            </a:r>
            <a:r>
              <a:rPr lang="pl-PL" sz="2800" b="1" dirty="0" smtClean="0">
                <a:solidFill>
                  <a:srgbClr val="FFFFCC"/>
                </a:solidFill>
              </a:rPr>
              <a:t>dokumentów XML</a:t>
            </a:r>
            <a:r>
              <a:rPr lang="pl-PL" sz="2800" dirty="0" smtClean="0">
                <a:solidFill>
                  <a:srgbClr val="FFFFCC"/>
                </a:solidFill>
              </a:rPr>
              <a:t>, </a:t>
            </a:r>
            <a:r>
              <a:rPr lang="pl-PL" sz="2800" b="1" dirty="0" smtClean="0">
                <a:solidFill>
                  <a:srgbClr val="FFFFCC"/>
                </a:solidFill>
              </a:rPr>
              <a:t>źródeł danych ADO.NET </a:t>
            </a:r>
            <a:r>
              <a:rPr lang="pl-PL" sz="2800" dirty="0" smtClean="0">
                <a:solidFill>
                  <a:srgbClr val="FFFFCC"/>
                </a:solidFill>
              </a:rPr>
              <a:t>(bazy danych) i implementować w </a:t>
            </a:r>
            <a:r>
              <a:rPr lang="pl-PL" sz="2800" b="1" dirty="0" smtClean="0">
                <a:solidFill>
                  <a:srgbClr val="FFFFCC"/>
                </a:solidFill>
              </a:rPr>
              <a:t>swoich obiektach</a:t>
            </a:r>
            <a:r>
              <a:rPr lang="pl-PL" sz="2800" dirty="0" smtClean="0">
                <a:solidFill>
                  <a:srgbClr val="FFFFCC"/>
                </a:solidFill>
              </a:rPr>
              <a:t>!</a:t>
            </a:r>
          </a:p>
          <a:p>
            <a:r>
              <a:rPr lang="pl-PL" sz="2800" dirty="0" smtClean="0">
                <a:solidFill>
                  <a:srgbClr val="FFFFCC"/>
                </a:solidFill>
              </a:rPr>
              <a:t>Dostępny w .NET Framework 3.5 / C# 3.0 / Visual Studio 2008</a:t>
            </a:r>
            <a:endParaRPr lang="pl-PL" sz="2000" dirty="0" smtClean="0">
              <a:solidFill>
                <a:srgbClr val="FFFFCC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pPr algn="l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LINQ – przykłady: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71472" y="1643050"/>
            <a:ext cx="4429156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FFFFCC"/>
                </a:solidFill>
              </a:rPr>
              <a:t>i</a:t>
            </a:r>
            <a:r>
              <a:rPr lang="en-US" b="1" dirty="0" err="1" smtClean="0">
                <a:solidFill>
                  <a:srgbClr val="FFFFCC"/>
                </a:solidFill>
              </a:rPr>
              <a:t>nt</a:t>
            </a:r>
            <a:r>
              <a:rPr lang="en-US" dirty="0" smtClean="0">
                <a:solidFill>
                  <a:srgbClr val="FFFFCC"/>
                </a:solidFill>
              </a:rPr>
              <a:t>[] numbers = { 5, 4, 1, 3, 9, 8, 6, 7, 2, 0 };</a:t>
            </a:r>
            <a:br>
              <a:rPr lang="en-US" dirty="0" smtClean="0">
                <a:solidFill>
                  <a:srgbClr val="FFFFCC"/>
                </a:solidFill>
              </a:rPr>
            </a:br>
            <a:endParaRPr lang="pl-PL" dirty="0">
              <a:solidFill>
                <a:srgbClr val="FFFFCC"/>
              </a:solidFill>
            </a:endParaRPr>
          </a:p>
          <a:p>
            <a:r>
              <a:rPr lang="en-US" b="1" dirty="0" err="1" smtClean="0">
                <a:solidFill>
                  <a:srgbClr val="FFFFCC"/>
                </a:solidFill>
              </a:rPr>
              <a:t>var</a:t>
            </a:r>
            <a:r>
              <a:rPr lang="en-US" dirty="0" smtClean="0">
                <a:solidFill>
                  <a:srgbClr val="FFFFCC"/>
                </a:solidFill>
              </a:rPr>
              <a:t> </a:t>
            </a:r>
            <a:r>
              <a:rPr lang="en-US" dirty="0" err="1" smtClean="0">
                <a:solidFill>
                  <a:srgbClr val="FFFFCC"/>
                </a:solidFill>
              </a:rPr>
              <a:t>numsPlusOne</a:t>
            </a:r>
            <a:r>
              <a:rPr lang="en-US" dirty="0" smtClean="0">
                <a:solidFill>
                  <a:srgbClr val="FFFFCC"/>
                </a:solidFill>
              </a:rPr>
              <a:t> =</a:t>
            </a:r>
            <a:br>
              <a:rPr lang="en-US" dirty="0" smtClean="0">
                <a:solidFill>
                  <a:srgbClr val="FFFFCC"/>
                </a:solidFill>
              </a:rPr>
            </a:br>
            <a:r>
              <a:rPr lang="en-US" dirty="0" smtClean="0">
                <a:solidFill>
                  <a:srgbClr val="FFFFCC"/>
                </a:solidFill>
              </a:rPr>
              <a:t>        </a:t>
            </a:r>
            <a:r>
              <a:rPr lang="en-US" b="1" dirty="0" smtClean="0">
                <a:solidFill>
                  <a:srgbClr val="FFFFCC"/>
                </a:solidFill>
              </a:rPr>
              <a:t>from</a:t>
            </a:r>
            <a:r>
              <a:rPr lang="en-US" dirty="0" smtClean="0">
                <a:solidFill>
                  <a:srgbClr val="FFFFCC"/>
                </a:solidFill>
              </a:rPr>
              <a:t> n </a:t>
            </a:r>
            <a:r>
              <a:rPr lang="en-US" b="1" dirty="0" smtClean="0">
                <a:solidFill>
                  <a:srgbClr val="FFFFCC"/>
                </a:solidFill>
              </a:rPr>
              <a:t>in</a:t>
            </a:r>
            <a:r>
              <a:rPr lang="en-US" dirty="0" smtClean="0">
                <a:solidFill>
                  <a:srgbClr val="FFFFCC"/>
                </a:solidFill>
              </a:rPr>
              <a:t> numbers</a:t>
            </a:r>
            <a:br>
              <a:rPr lang="en-US" dirty="0" smtClean="0">
                <a:solidFill>
                  <a:srgbClr val="FFFFCC"/>
                </a:solidFill>
              </a:rPr>
            </a:br>
            <a:r>
              <a:rPr lang="en-US" dirty="0" smtClean="0">
                <a:solidFill>
                  <a:srgbClr val="FFFFCC"/>
                </a:solidFill>
              </a:rPr>
              <a:t>        </a:t>
            </a:r>
            <a:r>
              <a:rPr lang="en-US" b="1" dirty="0" smtClean="0">
                <a:solidFill>
                  <a:srgbClr val="FFFFCC"/>
                </a:solidFill>
              </a:rPr>
              <a:t>select</a:t>
            </a:r>
            <a:r>
              <a:rPr lang="en-US" dirty="0" smtClean="0">
                <a:solidFill>
                  <a:srgbClr val="FFFFCC"/>
                </a:solidFill>
              </a:rPr>
              <a:t> n + 1;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572000" y="2285992"/>
            <a:ext cx="3786214" cy="147732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CC"/>
                </a:solidFill>
              </a:rPr>
              <a:t>List</a:t>
            </a:r>
            <a:r>
              <a:rPr lang="en-US" dirty="0" smtClean="0">
                <a:solidFill>
                  <a:srgbClr val="FFFFCC"/>
                </a:solidFill>
              </a:rPr>
              <a:t> products = </a:t>
            </a:r>
            <a:r>
              <a:rPr lang="en-US" dirty="0" err="1" smtClean="0">
                <a:solidFill>
                  <a:srgbClr val="FFFFCC"/>
                </a:solidFill>
              </a:rPr>
              <a:t>GetProductList</a:t>
            </a:r>
            <a:r>
              <a:rPr lang="en-US" dirty="0" smtClean="0">
                <a:solidFill>
                  <a:srgbClr val="FFFFCC"/>
                </a:solidFill>
              </a:rPr>
              <a:t>();</a:t>
            </a:r>
            <a:br>
              <a:rPr lang="en-US" dirty="0" smtClean="0">
                <a:solidFill>
                  <a:srgbClr val="FFFFCC"/>
                </a:solidFill>
              </a:rPr>
            </a:br>
            <a:endParaRPr lang="pl-PL" dirty="0">
              <a:solidFill>
                <a:srgbClr val="FFFFCC"/>
              </a:solidFill>
            </a:endParaRPr>
          </a:p>
          <a:p>
            <a:r>
              <a:rPr lang="en-US" b="1" dirty="0" err="1" smtClean="0">
                <a:solidFill>
                  <a:srgbClr val="FFFFCC"/>
                </a:solidFill>
              </a:rPr>
              <a:t>var</a:t>
            </a:r>
            <a:r>
              <a:rPr lang="en-US" dirty="0" smtClean="0">
                <a:solidFill>
                  <a:srgbClr val="FFFFCC"/>
                </a:solidFill>
              </a:rPr>
              <a:t> </a:t>
            </a:r>
            <a:r>
              <a:rPr lang="en-US" dirty="0" err="1" smtClean="0">
                <a:solidFill>
                  <a:srgbClr val="FFFFCC"/>
                </a:solidFill>
              </a:rPr>
              <a:t>productNames</a:t>
            </a:r>
            <a:r>
              <a:rPr lang="en-US" dirty="0" smtClean="0">
                <a:solidFill>
                  <a:srgbClr val="FFFFCC"/>
                </a:solidFill>
              </a:rPr>
              <a:t> =</a:t>
            </a:r>
            <a:br>
              <a:rPr lang="en-US" dirty="0" smtClean="0">
                <a:solidFill>
                  <a:srgbClr val="FFFFCC"/>
                </a:solidFill>
              </a:rPr>
            </a:br>
            <a:r>
              <a:rPr lang="en-US" dirty="0" smtClean="0">
                <a:solidFill>
                  <a:srgbClr val="FFFFCC"/>
                </a:solidFill>
              </a:rPr>
              <a:t>        </a:t>
            </a:r>
            <a:r>
              <a:rPr lang="en-US" b="1" dirty="0" smtClean="0">
                <a:solidFill>
                  <a:srgbClr val="FFFFCC"/>
                </a:solidFill>
              </a:rPr>
              <a:t>from</a:t>
            </a:r>
            <a:r>
              <a:rPr lang="en-US" dirty="0" smtClean="0">
                <a:solidFill>
                  <a:srgbClr val="FFFFCC"/>
                </a:solidFill>
              </a:rPr>
              <a:t> p </a:t>
            </a:r>
            <a:r>
              <a:rPr lang="en-US" b="1" dirty="0" smtClean="0">
                <a:solidFill>
                  <a:srgbClr val="FFFFCC"/>
                </a:solidFill>
              </a:rPr>
              <a:t>in</a:t>
            </a:r>
            <a:r>
              <a:rPr lang="en-US" dirty="0" smtClean="0">
                <a:solidFill>
                  <a:srgbClr val="FFFFCC"/>
                </a:solidFill>
              </a:rPr>
              <a:t> products</a:t>
            </a:r>
            <a:br>
              <a:rPr lang="en-US" dirty="0" smtClean="0">
                <a:solidFill>
                  <a:srgbClr val="FFFFCC"/>
                </a:solidFill>
              </a:rPr>
            </a:br>
            <a:r>
              <a:rPr lang="en-US" dirty="0" smtClean="0">
                <a:solidFill>
                  <a:srgbClr val="FFFFCC"/>
                </a:solidFill>
              </a:rPr>
              <a:t>        </a:t>
            </a:r>
            <a:r>
              <a:rPr lang="en-US" b="1" dirty="0" smtClean="0">
                <a:solidFill>
                  <a:srgbClr val="FFFFCC"/>
                </a:solidFill>
              </a:rPr>
              <a:t>select</a:t>
            </a:r>
            <a:r>
              <a:rPr lang="en-US" dirty="0" smtClean="0">
                <a:solidFill>
                  <a:srgbClr val="FFFFCC"/>
                </a:solidFill>
              </a:rPr>
              <a:t> </a:t>
            </a:r>
            <a:r>
              <a:rPr lang="en-US" dirty="0" err="1" smtClean="0">
                <a:solidFill>
                  <a:srgbClr val="FFFFCC"/>
                </a:solidFill>
              </a:rPr>
              <a:t>p.ProductName</a:t>
            </a:r>
            <a:r>
              <a:rPr lang="en-US" dirty="0" smtClean="0">
                <a:solidFill>
                  <a:srgbClr val="FFFFCC"/>
                </a:solidFill>
              </a:rPr>
              <a:t>;</a:t>
            </a:r>
            <a:endParaRPr lang="pl-PL" dirty="0">
              <a:solidFill>
                <a:srgbClr val="FFFFCC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14348" y="3429000"/>
            <a:ext cx="4214842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FFCC"/>
                </a:solidFill>
              </a:rPr>
              <a:t>int</a:t>
            </a:r>
            <a:r>
              <a:rPr lang="en-US" dirty="0" smtClean="0">
                <a:solidFill>
                  <a:srgbClr val="FFFFCC"/>
                </a:solidFill>
              </a:rPr>
              <a:t>[] numbers = { 5, 4, 1, 3, 9, 8, 6, 7, 2, 0 };</a:t>
            </a:r>
            <a:br>
              <a:rPr lang="en-US" dirty="0" smtClean="0">
                <a:solidFill>
                  <a:srgbClr val="FFFFCC"/>
                </a:solidFill>
              </a:rPr>
            </a:br>
            <a:endParaRPr lang="pl-PL" dirty="0" smtClean="0">
              <a:solidFill>
                <a:srgbClr val="FFFFCC"/>
              </a:solidFill>
            </a:endParaRPr>
          </a:p>
          <a:p>
            <a:r>
              <a:rPr lang="en-US" b="1" dirty="0" err="1" smtClean="0">
                <a:solidFill>
                  <a:srgbClr val="FFFFCC"/>
                </a:solidFill>
              </a:rPr>
              <a:t>var</a:t>
            </a:r>
            <a:r>
              <a:rPr lang="en-US" dirty="0" smtClean="0">
                <a:solidFill>
                  <a:srgbClr val="FFFFCC"/>
                </a:solidFill>
              </a:rPr>
              <a:t> </a:t>
            </a:r>
            <a:r>
              <a:rPr lang="en-US" dirty="0" err="1" smtClean="0">
                <a:solidFill>
                  <a:srgbClr val="FFFFCC"/>
                </a:solidFill>
              </a:rPr>
              <a:t>lowNums</a:t>
            </a:r>
            <a:r>
              <a:rPr lang="en-US" dirty="0" smtClean="0">
                <a:solidFill>
                  <a:srgbClr val="FFFFCC"/>
                </a:solidFill>
              </a:rPr>
              <a:t> =</a:t>
            </a:r>
            <a:br>
              <a:rPr lang="en-US" dirty="0" smtClean="0">
                <a:solidFill>
                  <a:srgbClr val="FFFFCC"/>
                </a:solidFill>
              </a:rPr>
            </a:br>
            <a:r>
              <a:rPr lang="en-US" dirty="0" smtClean="0">
                <a:solidFill>
                  <a:srgbClr val="FFFFCC"/>
                </a:solidFill>
              </a:rPr>
              <a:t>        </a:t>
            </a:r>
            <a:r>
              <a:rPr lang="en-US" b="1" dirty="0" smtClean="0">
                <a:solidFill>
                  <a:srgbClr val="FFFFCC"/>
                </a:solidFill>
              </a:rPr>
              <a:t>from</a:t>
            </a:r>
            <a:r>
              <a:rPr lang="en-US" dirty="0" smtClean="0">
                <a:solidFill>
                  <a:srgbClr val="FFFFCC"/>
                </a:solidFill>
              </a:rPr>
              <a:t> n </a:t>
            </a:r>
            <a:r>
              <a:rPr lang="en-US" b="1" dirty="0" smtClean="0">
                <a:solidFill>
                  <a:srgbClr val="FFFFCC"/>
                </a:solidFill>
              </a:rPr>
              <a:t>in</a:t>
            </a:r>
            <a:r>
              <a:rPr lang="en-US" dirty="0" smtClean="0">
                <a:solidFill>
                  <a:srgbClr val="FFFFCC"/>
                </a:solidFill>
              </a:rPr>
              <a:t> numbers</a:t>
            </a:r>
            <a:br>
              <a:rPr lang="en-US" dirty="0" smtClean="0">
                <a:solidFill>
                  <a:srgbClr val="FFFFCC"/>
                </a:solidFill>
              </a:rPr>
            </a:br>
            <a:r>
              <a:rPr lang="en-US" dirty="0" smtClean="0">
                <a:solidFill>
                  <a:srgbClr val="FFFFCC"/>
                </a:solidFill>
              </a:rPr>
              <a:t>        </a:t>
            </a:r>
            <a:r>
              <a:rPr lang="en-US" b="1" dirty="0" smtClean="0">
                <a:solidFill>
                  <a:srgbClr val="FFFFCC"/>
                </a:solidFill>
              </a:rPr>
              <a:t>where</a:t>
            </a:r>
            <a:r>
              <a:rPr lang="en-US" dirty="0" smtClean="0">
                <a:solidFill>
                  <a:srgbClr val="FFFFCC"/>
                </a:solidFill>
              </a:rPr>
              <a:t> n &lt; 5</a:t>
            </a:r>
            <a:br>
              <a:rPr lang="en-US" dirty="0" smtClean="0">
                <a:solidFill>
                  <a:srgbClr val="FFFFCC"/>
                </a:solidFill>
              </a:rPr>
            </a:br>
            <a:r>
              <a:rPr lang="en-US" dirty="0" smtClean="0">
                <a:solidFill>
                  <a:srgbClr val="FFFFCC"/>
                </a:solidFill>
              </a:rPr>
              <a:t>        </a:t>
            </a:r>
            <a:r>
              <a:rPr lang="en-US" b="1" dirty="0" smtClean="0">
                <a:solidFill>
                  <a:srgbClr val="FFFFCC"/>
                </a:solidFill>
              </a:rPr>
              <a:t>select</a:t>
            </a:r>
            <a:r>
              <a:rPr lang="en-US" dirty="0" smtClean="0">
                <a:solidFill>
                  <a:srgbClr val="FFFFCC"/>
                </a:solidFill>
              </a:rPr>
              <a:t> n;</a:t>
            </a:r>
            <a:endParaRPr lang="pl-PL" dirty="0">
              <a:solidFill>
                <a:srgbClr val="FFFFCC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500430" y="4143380"/>
            <a:ext cx="5000660" cy="17543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string</a:t>
            </a:r>
            <a:r>
              <a:rPr lang="en-US" dirty="0" smtClean="0"/>
              <a:t>[] digits = { "zero", "one", "two", "three", "four", "five", "six", "seven", "eight", "nine" }; </a:t>
            </a:r>
            <a:endParaRPr lang="pl-PL" dirty="0" smtClean="0"/>
          </a:p>
          <a:p>
            <a:r>
              <a:rPr lang="en-US" b="1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sortedDigits</a:t>
            </a:r>
            <a:r>
              <a:rPr lang="en-US" dirty="0" smtClean="0"/>
              <a:t> = </a:t>
            </a:r>
            <a:endParaRPr lang="pl-PL" dirty="0" smtClean="0"/>
          </a:p>
          <a:p>
            <a:r>
              <a:rPr lang="pl-PL" dirty="0"/>
              <a:t>	</a:t>
            </a:r>
            <a:r>
              <a:rPr lang="en-US" b="1" dirty="0" smtClean="0"/>
              <a:t>from</a:t>
            </a:r>
            <a:r>
              <a:rPr lang="en-US" dirty="0" smtClean="0"/>
              <a:t> d </a:t>
            </a:r>
            <a:r>
              <a:rPr lang="en-US" b="1" dirty="0" smtClean="0"/>
              <a:t>in</a:t>
            </a:r>
            <a:r>
              <a:rPr lang="en-US" dirty="0" smtClean="0"/>
              <a:t> digits </a:t>
            </a:r>
            <a:endParaRPr lang="pl-PL" dirty="0" smtClean="0"/>
          </a:p>
          <a:p>
            <a:r>
              <a:rPr lang="pl-PL" dirty="0" smtClean="0"/>
              <a:t>	</a:t>
            </a:r>
            <a:r>
              <a:rPr lang="en-US" b="1" dirty="0" err="1" smtClean="0"/>
              <a:t>orderby</a:t>
            </a:r>
            <a:r>
              <a:rPr lang="en-US" dirty="0" smtClean="0"/>
              <a:t> </a:t>
            </a:r>
            <a:r>
              <a:rPr lang="en-US" dirty="0" err="1" smtClean="0"/>
              <a:t>d.Length</a:t>
            </a:r>
            <a:r>
              <a:rPr lang="en-US" dirty="0" smtClean="0"/>
              <a:t>, d </a:t>
            </a:r>
            <a:endParaRPr lang="pl-PL" dirty="0" smtClean="0"/>
          </a:p>
          <a:p>
            <a:r>
              <a:rPr lang="pl-PL" dirty="0" smtClean="0"/>
              <a:t>	</a:t>
            </a:r>
            <a:r>
              <a:rPr lang="en-US" b="1" dirty="0" smtClean="0"/>
              <a:t>select</a:t>
            </a:r>
            <a:r>
              <a:rPr lang="en-US" dirty="0" smtClean="0"/>
              <a:t> d; </a:t>
            </a:r>
            <a:endParaRPr lang="pl-PL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3214686"/>
            <a:ext cx="7772400" cy="1928826"/>
          </a:xfrm>
        </p:spPr>
        <p:txBody>
          <a:bodyPr>
            <a:normAutofit fontScale="90000"/>
          </a:bodyPr>
          <a:lstStyle/>
          <a:p>
            <a:pPr algn="l"/>
            <a:r>
              <a:rPr lang="pl-PL" sz="48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 #1</a:t>
            </a:r>
            <a:r>
              <a:rPr lang="pl-PL" sz="4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pl-PL" sz="4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8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Zastosowanie Visual Studio 2008, LINQ i Windows Form</a:t>
            </a:r>
            <a:endParaRPr lang="pl-PL" sz="480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142976" y="5643578"/>
            <a:ext cx="6400800" cy="1752600"/>
          </a:xfrm>
        </p:spPr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pPr algn="l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WPF i XAML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pl-PL" sz="2800" dirty="0" smtClean="0">
                <a:solidFill>
                  <a:srgbClr val="FFFFCC"/>
                </a:solidFill>
              </a:rPr>
              <a:t>WPF – </a:t>
            </a:r>
            <a:r>
              <a:rPr lang="pl-PL" sz="2800" b="1" dirty="0" smtClean="0">
                <a:solidFill>
                  <a:srgbClr val="FFFFCC"/>
                </a:solidFill>
              </a:rPr>
              <a:t>Windows </a:t>
            </a:r>
            <a:r>
              <a:rPr lang="pl-PL" sz="2800" b="1" dirty="0" err="1" smtClean="0">
                <a:solidFill>
                  <a:srgbClr val="FFFFCC"/>
                </a:solidFill>
              </a:rPr>
              <a:t>Presentation</a:t>
            </a:r>
            <a:r>
              <a:rPr lang="pl-PL" sz="2800" b="1" dirty="0" smtClean="0">
                <a:solidFill>
                  <a:srgbClr val="FFFFCC"/>
                </a:solidFill>
              </a:rPr>
              <a:t> </a:t>
            </a:r>
            <a:r>
              <a:rPr lang="pl-PL" sz="2800" b="1" dirty="0" err="1" smtClean="0">
                <a:solidFill>
                  <a:srgbClr val="FFFFCC"/>
                </a:solidFill>
              </a:rPr>
              <a:t>Foundation</a:t>
            </a:r>
            <a:endParaRPr lang="pl-PL" sz="2800" b="1" dirty="0" smtClean="0">
              <a:solidFill>
                <a:srgbClr val="FFFFCC"/>
              </a:solidFill>
            </a:endParaRPr>
          </a:p>
          <a:p>
            <a:pPr lvl="1"/>
            <a:r>
              <a:rPr lang="pl-PL" sz="2400" dirty="0" smtClean="0">
                <a:solidFill>
                  <a:srgbClr val="FFFFCC"/>
                </a:solidFill>
              </a:rPr>
              <a:t>Nowe API do tworzenia interfejsów użytkownika</a:t>
            </a:r>
          </a:p>
          <a:p>
            <a:pPr lvl="1"/>
            <a:r>
              <a:rPr lang="pl-PL" sz="2400" dirty="0" smtClean="0">
                <a:solidFill>
                  <a:srgbClr val="FFFFCC"/>
                </a:solidFill>
              </a:rPr>
              <a:t>Grafika wektorowa</a:t>
            </a:r>
          </a:p>
          <a:p>
            <a:pPr lvl="1"/>
            <a:r>
              <a:rPr lang="pl-PL" sz="2400" dirty="0" smtClean="0">
                <a:solidFill>
                  <a:srgbClr val="FFFFCC"/>
                </a:solidFill>
              </a:rPr>
              <a:t>Wykorzystanie sprzętu graficznego (GPU)</a:t>
            </a:r>
          </a:p>
          <a:p>
            <a:pPr lvl="1">
              <a:buNone/>
            </a:pPr>
            <a:endParaRPr lang="pl-PL" sz="2400" dirty="0" smtClean="0">
              <a:solidFill>
                <a:srgbClr val="FFFFCC"/>
              </a:solidFill>
            </a:endParaRPr>
          </a:p>
          <a:p>
            <a:r>
              <a:rPr lang="pl-PL" sz="2800" dirty="0" smtClean="0">
                <a:solidFill>
                  <a:srgbClr val="FFFFCC"/>
                </a:solidFill>
              </a:rPr>
              <a:t>XAML - </a:t>
            </a:r>
            <a:r>
              <a:rPr lang="pl-PL" sz="2800" b="1" dirty="0" err="1" smtClean="0">
                <a:solidFill>
                  <a:srgbClr val="FFFFCC"/>
                </a:solidFill>
              </a:rPr>
              <a:t>Extensible</a:t>
            </a:r>
            <a:r>
              <a:rPr lang="pl-PL" sz="2800" b="1" dirty="0" smtClean="0">
                <a:solidFill>
                  <a:srgbClr val="FFFFCC"/>
                </a:solidFill>
              </a:rPr>
              <a:t> </a:t>
            </a:r>
            <a:r>
              <a:rPr lang="pl-PL" sz="2800" b="1" dirty="0" err="1" smtClean="0">
                <a:solidFill>
                  <a:srgbClr val="FFFFCC"/>
                </a:solidFill>
              </a:rPr>
              <a:t>Application</a:t>
            </a:r>
            <a:r>
              <a:rPr lang="pl-PL" sz="2800" b="1" dirty="0" smtClean="0">
                <a:solidFill>
                  <a:srgbClr val="FFFFCC"/>
                </a:solidFill>
              </a:rPr>
              <a:t> </a:t>
            </a:r>
            <a:r>
              <a:rPr lang="pl-PL" sz="2800" b="1" dirty="0" err="1" smtClean="0">
                <a:solidFill>
                  <a:srgbClr val="FFFFCC"/>
                </a:solidFill>
              </a:rPr>
              <a:t>Markup</a:t>
            </a:r>
            <a:r>
              <a:rPr lang="pl-PL" sz="2800" b="1" dirty="0" smtClean="0">
                <a:solidFill>
                  <a:srgbClr val="FFFFCC"/>
                </a:solidFill>
              </a:rPr>
              <a:t> </a:t>
            </a:r>
            <a:r>
              <a:rPr lang="pl-PL" sz="2800" b="1" dirty="0" err="1" smtClean="0">
                <a:solidFill>
                  <a:srgbClr val="FFFFCC"/>
                </a:solidFill>
              </a:rPr>
              <a:t>Language</a:t>
            </a:r>
            <a:endParaRPr lang="pl-PL" sz="2800" b="1" dirty="0">
              <a:solidFill>
                <a:srgbClr val="FFFFCC"/>
              </a:solidFill>
            </a:endParaRPr>
          </a:p>
          <a:p>
            <a:pPr lvl="1"/>
            <a:r>
              <a:rPr lang="pl-PL" sz="2400" dirty="0" smtClean="0">
                <a:solidFill>
                  <a:srgbClr val="FFFFCC"/>
                </a:solidFill>
              </a:rPr>
              <a:t>Język oparty o XML</a:t>
            </a:r>
          </a:p>
          <a:p>
            <a:pPr lvl="1"/>
            <a:r>
              <a:rPr lang="pl-PL" sz="2400" dirty="0" smtClean="0">
                <a:solidFill>
                  <a:srgbClr val="FFFFCC"/>
                </a:solidFill>
              </a:rPr>
              <a:t>Opis wyglądu i zachowania interfejsu przez znaczniki</a:t>
            </a:r>
          </a:p>
          <a:p>
            <a:pPr lvl="1"/>
            <a:r>
              <a:rPr lang="pl-PL" sz="2400" dirty="0" smtClean="0">
                <a:solidFill>
                  <a:srgbClr val="FFFFCC"/>
                </a:solidFill>
              </a:rPr>
              <a:t>Korzyści?</a:t>
            </a:r>
            <a:endParaRPr lang="pl-PL" sz="2000" dirty="0" smtClean="0">
              <a:solidFill>
                <a:srgbClr val="FFFFCC"/>
              </a:solidFill>
            </a:endParaRPr>
          </a:p>
          <a:p>
            <a:endParaRPr lang="pl-PL" sz="2000" dirty="0" smtClean="0">
              <a:solidFill>
                <a:srgbClr val="FFFFCC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3214686"/>
            <a:ext cx="7772400" cy="1928826"/>
          </a:xfrm>
        </p:spPr>
        <p:txBody>
          <a:bodyPr>
            <a:normAutofit fontScale="90000"/>
          </a:bodyPr>
          <a:lstStyle/>
          <a:p>
            <a:pPr algn="l"/>
            <a:r>
              <a:rPr lang="pl-PL" sz="48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 #2</a:t>
            </a:r>
            <a:r>
              <a:rPr lang="pl-PL" sz="4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pl-PL" sz="4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8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Zastosowanie Visual Studio 2008, </a:t>
            </a:r>
            <a:r>
              <a:rPr lang="pl-PL" sz="48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Exporession</a:t>
            </a:r>
            <a:r>
              <a:rPr lang="pl-PL" sz="48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Blend 2 i WPF</a:t>
            </a:r>
            <a:endParaRPr lang="pl-PL" sz="480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142976" y="5643578"/>
            <a:ext cx="6400800" cy="1752600"/>
          </a:xfrm>
        </p:spPr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3786190"/>
            <a:ext cx="7772400" cy="1357322"/>
          </a:xfrm>
        </p:spPr>
        <p:txBody>
          <a:bodyPr>
            <a:normAutofit fontScale="90000"/>
          </a:bodyPr>
          <a:lstStyle/>
          <a:p>
            <a:pPr algn="l"/>
            <a:r>
              <a:rPr lang="pl-PL" sz="48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Pytania?</a:t>
            </a:r>
            <a:r>
              <a:rPr lang="pl-PL" sz="4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4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480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142976" y="5643578"/>
            <a:ext cx="6400800" cy="1752600"/>
          </a:xfrm>
        </p:spPr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3429000"/>
            <a:ext cx="7772400" cy="2000264"/>
          </a:xfrm>
        </p:spPr>
        <p:txBody>
          <a:bodyPr>
            <a:normAutofit fontScale="90000"/>
          </a:bodyPr>
          <a:lstStyle/>
          <a:p>
            <a:pPr algn="l"/>
            <a:r>
              <a:rPr lang="pl-PL" sz="48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uwagę!</a:t>
            </a:r>
            <a:br>
              <a:rPr lang="pl-PL" sz="48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0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0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Kontakt: </a:t>
            </a:r>
            <a:r>
              <a:rPr lang="pl-PL" sz="36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ja@hope.art.pl</a:t>
            </a:r>
            <a:r>
              <a:rPr lang="pl-PL" sz="4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4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480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142976" y="5643578"/>
            <a:ext cx="6400800" cy="1752600"/>
          </a:xfrm>
        </p:spPr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pPr algn="l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>
                <a:solidFill>
                  <a:srgbClr val="FFFFCC"/>
                </a:solidFill>
              </a:rPr>
              <a:t>Co to jest .NET Framework?</a:t>
            </a:r>
          </a:p>
          <a:p>
            <a:pPr lvl="1"/>
            <a:r>
              <a:rPr lang="pl-P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Po co to jest? – motywacja.</a:t>
            </a:r>
          </a:p>
          <a:p>
            <a:pPr lvl="1"/>
            <a:r>
              <a:rPr lang="pl-P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Podstawowe pojęcia i założenia platformy</a:t>
            </a:r>
          </a:p>
          <a:p>
            <a:pPr lvl="1"/>
            <a:r>
              <a:rPr lang="pl-P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Biblioteka klas .NET</a:t>
            </a:r>
          </a:p>
          <a:p>
            <a:pPr lvl="1"/>
            <a:r>
              <a:rPr lang="pl-P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Języki .NET</a:t>
            </a:r>
          </a:p>
          <a:p>
            <a:pPr lvl="1"/>
            <a:r>
              <a:rPr lang="pl-P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Narzędzie programistyczne dla .NET</a:t>
            </a:r>
          </a:p>
          <a:p>
            <a:r>
              <a:rPr lang="pl-PL" dirty="0" smtClean="0">
                <a:solidFill>
                  <a:srgbClr val="FFFFCC"/>
                </a:solidFill>
              </a:rPr>
              <a:t>Język C#, .NET Framework 3.5 i Visual Studio 2008</a:t>
            </a:r>
          </a:p>
          <a:p>
            <a:pPr lvl="1"/>
            <a:r>
              <a:rPr lang="pl-PL" sz="22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Wprowadzenie do C#</a:t>
            </a:r>
          </a:p>
          <a:p>
            <a:pPr lvl="1"/>
            <a:r>
              <a:rPr lang="pl-PL" sz="22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Przykład: LINQ</a:t>
            </a:r>
          </a:p>
          <a:p>
            <a:pPr lvl="1"/>
            <a:r>
              <a:rPr lang="pl-PL" sz="22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Przykład: WPF (+ </a:t>
            </a:r>
            <a:r>
              <a:rPr lang="pl-PL" sz="22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Expression</a:t>
            </a:r>
            <a:r>
              <a:rPr lang="pl-PL" sz="22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Blend)</a:t>
            </a:r>
          </a:p>
          <a:p>
            <a:r>
              <a:rPr lang="pl-PL" sz="3500" dirty="0" smtClean="0">
                <a:solidFill>
                  <a:srgbClr val="FFFFCC"/>
                </a:solidFill>
              </a:rPr>
              <a:t>Podsumowanie</a:t>
            </a:r>
            <a:endParaRPr lang="pl-PL" dirty="0"/>
          </a:p>
          <a:p>
            <a:endParaRPr lang="pl-PL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pPr algn="l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to jest .NET Framework?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rgbClr val="FFFFCC"/>
                </a:solidFill>
              </a:rPr>
              <a:t>Zaawansowana platforma programistyczna</a:t>
            </a:r>
          </a:p>
          <a:p>
            <a:r>
              <a:rPr lang="pl-PL" dirty="0" smtClean="0">
                <a:solidFill>
                  <a:srgbClr val="FFFFCC"/>
                </a:solidFill>
              </a:rPr>
              <a:t>Rozbudowana biblioteka klas</a:t>
            </a:r>
          </a:p>
          <a:p>
            <a:r>
              <a:rPr lang="pl-PL" dirty="0" smtClean="0">
                <a:solidFill>
                  <a:srgbClr val="FFFFCC"/>
                </a:solidFill>
              </a:rPr>
              <a:t>Zestaw narzędzie wspomagających wytwarzanie oprogramowania (Visual Studio, </a:t>
            </a:r>
            <a:r>
              <a:rPr lang="pl-PL" dirty="0" err="1" smtClean="0">
                <a:solidFill>
                  <a:srgbClr val="FFFFCC"/>
                </a:solidFill>
              </a:rPr>
              <a:t>Expression</a:t>
            </a:r>
            <a:r>
              <a:rPr lang="pl-PL" dirty="0" smtClean="0">
                <a:solidFill>
                  <a:srgbClr val="FFFFCC"/>
                </a:solidFill>
              </a:rPr>
              <a:t> Studio)</a:t>
            </a:r>
          </a:p>
          <a:p>
            <a:r>
              <a:rPr lang="pl-PL" dirty="0" smtClean="0">
                <a:solidFill>
                  <a:srgbClr val="FFFFCC"/>
                </a:solidFill>
              </a:rPr>
              <a:t>Rozwiązania serwerowe umożliwiające wdrażanie i używanie aplikacji w środowiskach sieciowych (Windows Server, IIS, MSSQL)</a:t>
            </a:r>
            <a:endParaRPr lang="pl-PL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pPr algn="l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co jest .NET?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rgbClr val="FFFFCC"/>
                </a:solidFill>
              </a:rPr>
              <a:t>Szybkie</a:t>
            </a:r>
            <a:r>
              <a:rPr lang="pl-PL" dirty="0" smtClean="0">
                <a:solidFill>
                  <a:srgbClr val="FFFFCC"/>
                </a:solidFill>
              </a:rPr>
              <a:t> i </a:t>
            </a:r>
            <a:r>
              <a:rPr lang="pl-PL" b="1" dirty="0" smtClean="0">
                <a:solidFill>
                  <a:srgbClr val="FFFFCC"/>
                </a:solidFill>
              </a:rPr>
              <a:t>wygodne</a:t>
            </a:r>
            <a:r>
              <a:rPr lang="pl-PL" dirty="0" smtClean="0">
                <a:solidFill>
                  <a:srgbClr val="FFFFCC"/>
                </a:solidFill>
              </a:rPr>
              <a:t> wytwarzanie oprogramowania (szczególnie dużych systemów)</a:t>
            </a:r>
          </a:p>
          <a:p>
            <a:r>
              <a:rPr lang="pl-PL" b="1" dirty="0" smtClean="0">
                <a:solidFill>
                  <a:srgbClr val="FFFFCC"/>
                </a:solidFill>
              </a:rPr>
              <a:t>Integracja</a:t>
            </a:r>
            <a:r>
              <a:rPr lang="pl-PL" dirty="0" smtClean="0">
                <a:solidFill>
                  <a:srgbClr val="FFFFCC"/>
                </a:solidFill>
              </a:rPr>
              <a:t> wielu technologii, języków, sposobów komunikacji, platform</a:t>
            </a:r>
          </a:p>
          <a:p>
            <a:r>
              <a:rPr lang="pl-PL" b="1" dirty="0" smtClean="0">
                <a:solidFill>
                  <a:srgbClr val="FFFFCC"/>
                </a:solidFill>
              </a:rPr>
              <a:t>Bezpieczny kod </a:t>
            </a:r>
            <a:r>
              <a:rPr lang="pl-PL" dirty="0" smtClean="0">
                <a:solidFill>
                  <a:srgbClr val="FFFFCC"/>
                </a:solidFill>
              </a:rPr>
              <a:t>– bezpieczne aplikacje</a:t>
            </a:r>
            <a:endParaRPr lang="pl-PL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pPr algn="l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Podstawowe założenia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>
                <a:solidFill>
                  <a:srgbClr val="FFFFCC"/>
                </a:solidFill>
              </a:rPr>
              <a:t>Aplikacje kompilowane do kodu pośredniego (CIL – </a:t>
            </a:r>
            <a:r>
              <a:rPr lang="pl-PL" b="1" dirty="0" err="1" smtClean="0">
                <a:solidFill>
                  <a:srgbClr val="FFFFCC"/>
                </a:solidFill>
              </a:rPr>
              <a:t>Common</a:t>
            </a:r>
            <a:r>
              <a:rPr lang="pl-PL" b="1" dirty="0" smtClean="0">
                <a:solidFill>
                  <a:srgbClr val="FFFFCC"/>
                </a:solidFill>
              </a:rPr>
              <a:t> </a:t>
            </a:r>
            <a:r>
              <a:rPr lang="pl-PL" b="1" dirty="0" err="1" smtClean="0">
                <a:solidFill>
                  <a:srgbClr val="FFFFCC"/>
                </a:solidFill>
              </a:rPr>
              <a:t>Intermediate</a:t>
            </a:r>
            <a:r>
              <a:rPr lang="pl-PL" b="1" dirty="0" smtClean="0">
                <a:solidFill>
                  <a:srgbClr val="FFFFCC"/>
                </a:solidFill>
              </a:rPr>
              <a:t> </a:t>
            </a:r>
            <a:r>
              <a:rPr lang="pl-PL" b="1" dirty="0" err="1" smtClean="0">
                <a:solidFill>
                  <a:srgbClr val="FFFFCC"/>
                </a:solidFill>
              </a:rPr>
              <a:t>Language</a:t>
            </a:r>
            <a:r>
              <a:rPr lang="pl-PL" b="1" dirty="0" smtClean="0">
                <a:solidFill>
                  <a:srgbClr val="FFFFCC"/>
                </a:solidFill>
              </a:rPr>
              <a:t>)</a:t>
            </a:r>
            <a:endParaRPr lang="pl-PL" dirty="0" smtClean="0">
              <a:solidFill>
                <a:srgbClr val="FFFFCC"/>
              </a:solidFill>
            </a:endParaRPr>
          </a:p>
          <a:p>
            <a:r>
              <a:rPr lang="pl-PL" dirty="0" smtClean="0">
                <a:solidFill>
                  <a:srgbClr val="FFFFCC"/>
                </a:solidFill>
              </a:rPr>
              <a:t>Platforma dostarcza środowisko uruchomieniowe (CLR – </a:t>
            </a:r>
            <a:r>
              <a:rPr lang="pl-PL" b="1" dirty="0" err="1" smtClean="0">
                <a:solidFill>
                  <a:srgbClr val="FFFFCC"/>
                </a:solidFill>
              </a:rPr>
              <a:t>Common</a:t>
            </a:r>
            <a:r>
              <a:rPr lang="pl-PL" b="1" dirty="0" smtClean="0">
                <a:solidFill>
                  <a:srgbClr val="FFFFCC"/>
                </a:solidFill>
              </a:rPr>
              <a:t> </a:t>
            </a:r>
            <a:r>
              <a:rPr lang="pl-PL" b="1" dirty="0" err="1" smtClean="0">
                <a:solidFill>
                  <a:srgbClr val="FFFFCC"/>
                </a:solidFill>
              </a:rPr>
              <a:t>Language</a:t>
            </a:r>
            <a:r>
              <a:rPr lang="pl-PL" b="1" dirty="0" smtClean="0">
                <a:solidFill>
                  <a:srgbClr val="FFFFCC"/>
                </a:solidFill>
              </a:rPr>
              <a:t> </a:t>
            </a:r>
            <a:r>
              <a:rPr lang="pl-PL" b="1" dirty="0" err="1" smtClean="0">
                <a:solidFill>
                  <a:srgbClr val="FFFFCC"/>
                </a:solidFill>
              </a:rPr>
              <a:t>Runtime</a:t>
            </a:r>
            <a:r>
              <a:rPr lang="pl-PL" dirty="0" smtClean="0">
                <a:solidFill>
                  <a:srgbClr val="FFFFCC"/>
                </a:solidFill>
              </a:rPr>
              <a:t>)</a:t>
            </a:r>
          </a:p>
          <a:p>
            <a:r>
              <a:rPr lang="pl-PL" dirty="0" smtClean="0">
                <a:solidFill>
                  <a:srgbClr val="FFFFCC"/>
                </a:solidFill>
              </a:rPr>
              <a:t>Kompilacja JIT – </a:t>
            </a:r>
            <a:r>
              <a:rPr lang="pl-PL" b="1" dirty="0" smtClean="0">
                <a:solidFill>
                  <a:srgbClr val="FFFFCC"/>
                </a:solidFill>
              </a:rPr>
              <a:t>Just </a:t>
            </a:r>
            <a:r>
              <a:rPr lang="pl-PL" b="1" dirty="0" err="1" smtClean="0">
                <a:solidFill>
                  <a:srgbClr val="FFFFCC"/>
                </a:solidFill>
              </a:rPr>
              <a:t>in</a:t>
            </a:r>
            <a:r>
              <a:rPr lang="pl-PL" b="1" dirty="0" smtClean="0">
                <a:solidFill>
                  <a:srgbClr val="FFFFCC"/>
                </a:solidFill>
              </a:rPr>
              <a:t> Time</a:t>
            </a:r>
            <a:r>
              <a:rPr lang="pl-PL" dirty="0" smtClean="0">
                <a:solidFill>
                  <a:srgbClr val="FFFFCC"/>
                </a:solidFill>
              </a:rPr>
              <a:t> do kodu maszynowego</a:t>
            </a:r>
          </a:p>
          <a:p>
            <a:r>
              <a:rPr lang="pl-PL" dirty="0" smtClean="0">
                <a:solidFill>
                  <a:srgbClr val="FFFFCC"/>
                </a:solidFill>
              </a:rPr>
              <a:t>Platforma umożliwia współpracę wielu języków programowania (CTS – </a:t>
            </a:r>
            <a:r>
              <a:rPr lang="pl-PL" b="1" dirty="0" err="1" smtClean="0">
                <a:solidFill>
                  <a:srgbClr val="FFFFCC"/>
                </a:solidFill>
              </a:rPr>
              <a:t>Common</a:t>
            </a:r>
            <a:r>
              <a:rPr lang="pl-PL" b="1" dirty="0" smtClean="0">
                <a:solidFill>
                  <a:srgbClr val="FFFFCC"/>
                </a:solidFill>
              </a:rPr>
              <a:t> </a:t>
            </a:r>
            <a:r>
              <a:rPr lang="pl-PL" b="1" dirty="0" err="1" smtClean="0">
                <a:solidFill>
                  <a:srgbClr val="FFFFCC"/>
                </a:solidFill>
              </a:rPr>
              <a:t>Type</a:t>
            </a:r>
            <a:r>
              <a:rPr lang="pl-PL" b="1" dirty="0" smtClean="0">
                <a:solidFill>
                  <a:srgbClr val="FFFFCC"/>
                </a:solidFill>
              </a:rPr>
              <a:t> System</a:t>
            </a:r>
            <a:r>
              <a:rPr lang="pl-PL" dirty="0" smtClean="0">
                <a:solidFill>
                  <a:srgbClr val="FFFFCC"/>
                </a:solidFill>
              </a:rPr>
              <a:t>, CLS – </a:t>
            </a:r>
            <a:r>
              <a:rPr lang="pl-PL" b="1" dirty="0" err="1" smtClean="0">
                <a:solidFill>
                  <a:srgbClr val="FFFFCC"/>
                </a:solidFill>
              </a:rPr>
              <a:t>Common</a:t>
            </a:r>
            <a:r>
              <a:rPr lang="pl-PL" b="1" dirty="0" smtClean="0">
                <a:solidFill>
                  <a:srgbClr val="FFFFCC"/>
                </a:solidFill>
              </a:rPr>
              <a:t> </a:t>
            </a:r>
            <a:r>
              <a:rPr lang="pl-PL" b="1" dirty="0" err="1" smtClean="0">
                <a:solidFill>
                  <a:srgbClr val="FFFFCC"/>
                </a:solidFill>
              </a:rPr>
              <a:t>Language</a:t>
            </a:r>
            <a:r>
              <a:rPr lang="pl-PL" b="1" dirty="0" smtClean="0">
                <a:solidFill>
                  <a:srgbClr val="FFFFCC"/>
                </a:solidFill>
              </a:rPr>
              <a:t> </a:t>
            </a:r>
            <a:r>
              <a:rPr lang="pl-PL" b="1" dirty="0" err="1" smtClean="0">
                <a:solidFill>
                  <a:srgbClr val="FFFFCC"/>
                </a:solidFill>
              </a:rPr>
              <a:t>Specification</a:t>
            </a:r>
            <a:r>
              <a:rPr lang="pl-PL" dirty="0" smtClean="0">
                <a:solidFill>
                  <a:srgbClr val="FFFFCC"/>
                </a:solidFill>
              </a:rPr>
              <a:t>)</a:t>
            </a:r>
            <a:endParaRPr lang="pl-PL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pPr algn="l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Podstawowe założenia c.d.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10749" y="1600200"/>
            <a:ext cx="3922501" cy="45259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pPr algn="l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Podstawowe założenia c.d.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rgbClr val="FFFFCC"/>
                </a:solidFill>
              </a:rPr>
              <a:t>Aplikacje .NET niezależne od: architektury sprzętowej i systemu operacyjnego</a:t>
            </a:r>
          </a:p>
          <a:p>
            <a:r>
              <a:rPr lang="pl-PL" dirty="0" smtClean="0">
                <a:solidFill>
                  <a:srgbClr val="FFFFCC"/>
                </a:solidFill>
              </a:rPr>
              <a:t>Aplikacje z kodem </a:t>
            </a:r>
            <a:r>
              <a:rPr lang="pl-PL" dirty="0" err="1" smtClean="0">
                <a:solidFill>
                  <a:srgbClr val="FFFFCC"/>
                </a:solidFill>
              </a:rPr>
              <a:t>zarządzalnym</a:t>
            </a:r>
            <a:r>
              <a:rPr lang="pl-PL" dirty="0" smtClean="0">
                <a:solidFill>
                  <a:srgbClr val="FFFFCC"/>
                </a:solidFill>
              </a:rPr>
              <a:t> (</a:t>
            </a:r>
            <a:r>
              <a:rPr lang="pl-PL" dirty="0" err="1" smtClean="0">
                <a:solidFill>
                  <a:srgbClr val="FFFFCC"/>
                </a:solidFill>
              </a:rPr>
              <a:t>managed</a:t>
            </a:r>
            <a:r>
              <a:rPr lang="pl-PL" dirty="0" smtClean="0">
                <a:solidFill>
                  <a:srgbClr val="FFFFCC"/>
                </a:solidFill>
              </a:rPr>
              <a:t> </a:t>
            </a:r>
            <a:r>
              <a:rPr lang="pl-PL" dirty="0" err="1" smtClean="0">
                <a:solidFill>
                  <a:srgbClr val="FFFFCC"/>
                </a:solidFill>
              </a:rPr>
              <a:t>code</a:t>
            </a:r>
            <a:r>
              <a:rPr lang="pl-PL" dirty="0" smtClean="0">
                <a:solidFill>
                  <a:srgbClr val="FFFFCC"/>
                </a:solidFill>
              </a:rPr>
              <a:t>)</a:t>
            </a:r>
          </a:p>
          <a:p>
            <a:r>
              <a:rPr lang="pl-PL" dirty="0" smtClean="0">
                <a:solidFill>
                  <a:srgbClr val="FFFFCC"/>
                </a:solidFill>
              </a:rPr>
              <a:t>Konsekwencje tych założeń – łatwiej programować, ale aplikacje </a:t>
            </a:r>
            <a:r>
              <a:rPr lang="pl-PL" b="1" dirty="0" smtClean="0">
                <a:solidFill>
                  <a:srgbClr val="FFFFCC"/>
                </a:solidFill>
              </a:rPr>
              <a:t>mogą być</a:t>
            </a:r>
            <a:r>
              <a:rPr lang="pl-PL" dirty="0" smtClean="0">
                <a:solidFill>
                  <a:srgbClr val="FFFFCC"/>
                </a:solidFill>
              </a:rPr>
              <a:t> mniej wydajne</a:t>
            </a:r>
            <a:endParaRPr lang="pl-PL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pPr algn="l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Biblioteka klas .NET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FFFFCC"/>
                </a:solidFill>
              </a:rPr>
              <a:t>BCL – </a:t>
            </a:r>
            <a:r>
              <a:rPr lang="pl-PL" sz="2400" dirty="0" err="1" smtClean="0">
                <a:solidFill>
                  <a:srgbClr val="FFFFCC"/>
                </a:solidFill>
              </a:rPr>
              <a:t>Base</a:t>
            </a:r>
            <a:r>
              <a:rPr lang="pl-PL" sz="2400" dirty="0" smtClean="0">
                <a:solidFill>
                  <a:srgbClr val="FFFFCC"/>
                </a:solidFill>
              </a:rPr>
              <a:t> </a:t>
            </a:r>
            <a:r>
              <a:rPr lang="pl-PL" sz="2400" dirty="0" err="1" smtClean="0">
                <a:solidFill>
                  <a:srgbClr val="FFFFCC"/>
                </a:solidFill>
              </a:rPr>
              <a:t>Class</a:t>
            </a:r>
            <a:r>
              <a:rPr lang="pl-PL" sz="2400" dirty="0" smtClean="0">
                <a:solidFill>
                  <a:srgbClr val="FFFFCC"/>
                </a:solidFill>
              </a:rPr>
              <a:t> </a:t>
            </a:r>
            <a:r>
              <a:rPr lang="pl-PL" sz="2400" dirty="0" err="1" smtClean="0">
                <a:solidFill>
                  <a:srgbClr val="FFFFCC"/>
                </a:solidFill>
              </a:rPr>
              <a:t>Library</a:t>
            </a:r>
            <a:endParaRPr lang="pl-PL" sz="2400" dirty="0" smtClean="0">
              <a:solidFill>
                <a:srgbClr val="FFFFCC"/>
              </a:solidFill>
            </a:endParaRPr>
          </a:p>
          <a:p>
            <a:r>
              <a:rPr lang="pl-PL" sz="2400" dirty="0" smtClean="0">
                <a:solidFill>
                  <a:srgbClr val="FFFFCC"/>
                </a:solidFill>
              </a:rPr>
              <a:t>FCL – Framework </a:t>
            </a:r>
            <a:r>
              <a:rPr lang="pl-PL" sz="2400" dirty="0" err="1" smtClean="0">
                <a:solidFill>
                  <a:srgbClr val="FFFFCC"/>
                </a:solidFill>
              </a:rPr>
              <a:t>Class</a:t>
            </a:r>
            <a:r>
              <a:rPr lang="pl-PL" sz="2400" dirty="0" smtClean="0">
                <a:solidFill>
                  <a:srgbClr val="FFFFCC"/>
                </a:solidFill>
              </a:rPr>
              <a:t> </a:t>
            </a:r>
            <a:r>
              <a:rPr lang="pl-PL" sz="2400" dirty="0" err="1" smtClean="0">
                <a:solidFill>
                  <a:srgbClr val="FFFFCC"/>
                </a:solidFill>
              </a:rPr>
              <a:t>Library</a:t>
            </a:r>
            <a:endParaRPr lang="pl-PL" sz="2400" dirty="0" smtClean="0">
              <a:solidFill>
                <a:srgbClr val="FFFFCC"/>
              </a:solidFill>
            </a:endParaRPr>
          </a:p>
          <a:p>
            <a:r>
              <a:rPr lang="pl-PL" sz="2400" dirty="0" smtClean="0">
                <a:solidFill>
                  <a:srgbClr val="FFFFCC"/>
                </a:solidFill>
              </a:rPr>
              <a:t>ADO.NET</a:t>
            </a:r>
          </a:p>
          <a:p>
            <a:r>
              <a:rPr lang="pl-PL" sz="2400" dirty="0" smtClean="0">
                <a:solidFill>
                  <a:srgbClr val="FFFFCC"/>
                </a:solidFill>
              </a:rPr>
              <a:t>ASP.NET</a:t>
            </a:r>
          </a:p>
          <a:p>
            <a:r>
              <a:rPr lang="pl-PL" sz="2400" dirty="0" smtClean="0">
                <a:solidFill>
                  <a:srgbClr val="FFFFCC"/>
                </a:solidFill>
              </a:rPr>
              <a:t>Windows </a:t>
            </a:r>
            <a:r>
              <a:rPr lang="pl-PL" sz="2400" dirty="0" err="1" smtClean="0">
                <a:solidFill>
                  <a:srgbClr val="FFFFCC"/>
                </a:solidFill>
              </a:rPr>
              <a:t>Forms</a:t>
            </a:r>
            <a:endParaRPr lang="pl-PL" sz="2400" dirty="0" smtClean="0">
              <a:solidFill>
                <a:srgbClr val="FFFFCC"/>
              </a:solidFill>
            </a:endParaRPr>
          </a:p>
          <a:p>
            <a:r>
              <a:rPr lang="pl-PL" sz="2400" dirty="0" smtClean="0">
                <a:solidFill>
                  <a:srgbClr val="FFFFCC"/>
                </a:solidFill>
              </a:rPr>
              <a:t>Windows </a:t>
            </a:r>
            <a:r>
              <a:rPr lang="pl-PL" sz="2400" dirty="0" err="1" smtClean="0">
                <a:solidFill>
                  <a:srgbClr val="FFFFCC"/>
                </a:solidFill>
              </a:rPr>
              <a:t>Presentation</a:t>
            </a:r>
            <a:r>
              <a:rPr lang="pl-PL" sz="2400" dirty="0" smtClean="0">
                <a:solidFill>
                  <a:srgbClr val="FFFFCC"/>
                </a:solidFill>
              </a:rPr>
              <a:t> </a:t>
            </a:r>
            <a:r>
              <a:rPr lang="pl-PL" sz="2400" dirty="0" err="1" smtClean="0">
                <a:solidFill>
                  <a:srgbClr val="FFFFCC"/>
                </a:solidFill>
              </a:rPr>
              <a:t>Foundation</a:t>
            </a:r>
            <a:r>
              <a:rPr lang="pl-PL" sz="2400" dirty="0" smtClean="0">
                <a:solidFill>
                  <a:srgbClr val="FFFFCC"/>
                </a:solidFill>
              </a:rPr>
              <a:t> (WPF)</a:t>
            </a:r>
          </a:p>
          <a:p>
            <a:r>
              <a:rPr lang="pl-PL" sz="2400" dirty="0" smtClean="0">
                <a:solidFill>
                  <a:srgbClr val="FFFFCC"/>
                </a:solidFill>
              </a:rPr>
              <a:t>Windows </a:t>
            </a:r>
            <a:r>
              <a:rPr lang="pl-PL" sz="2400" dirty="0" err="1" smtClean="0">
                <a:solidFill>
                  <a:srgbClr val="FFFFCC"/>
                </a:solidFill>
              </a:rPr>
              <a:t>Communication</a:t>
            </a:r>
            <a:r>
              <a:rPr lang="pl-PL" sz="2400" dirty="0" smtClean="0">
                <a:solidFill>
                  <a:srgbClr val="FFFFCC"/>
                </a:solidFill>
              </a:rPr>
              <a:t> </a:t>
            </a:r>
            <a:r>
              <a:rPr lang="pl-PL" sz="2400" dirty="0" err="1" smtClean="0">
                <a:solidFill>
                  <a:srgbClr val="FFFFCC"/>
                </a:solidFill>
              </a:rPr>
              <a:t>Foundation</a:t>
            </a:r>
            <a:r>
              <a:rPr lang="pl-PL" sz="2400" dirty="0" smtClean="0">
                <a:solidFill>
                  <a:srgbClr val="FFFFCC"/>
                </a:solidFill>
              </a:rPr>
              <a:t> (WCF)</a:t>
            </a:r>
          </a:p>
          <a:p>
            <a:r>
              <a:rPr lang="pl-PL" sz="2400" dirty="0" smtClean="0">
                <a:solidFill>
                  <a:srgbClr val="FFFFCC"/>
                </a:solidFill>
              </a:rPr>
              <a:t>Windows </a:t>
            </a:r>
            <a:r>
              <a:rPr lang="pl-PL" sz="2400" dirty="0" err="1" smtClean="0">
                <a:solidFill>
                  <a:srgbClr val="FFFFCC"/>
                </a:solidFill>
              </a:rPr>
              <a:t>Workflow</a:t>
            </a:r>
            <a:r>
              <a:rPr lang="pl-PL" sz="2400" dirty="0" smtClean="0">
                <a:solidFill>
                  <a:srgbClr val="FFFFCC"/>
                </a:solidFill>
              </a:rPr>
              <a:t> </a:t>
            </a:r>
            <a:r>
              <a:rPr lang="pl-PL" sz="2400" dirty="0" err="1" smtClean="0">
                <a:solidFill>
                  <a:srgbClr val="FFFFCC"/>
                </a:solidFill>
              </a:rPr>
              <a:t>Foundation</a:t>
            </a:r>
            <a:r>
              <a:rPr lang="pl-PL" sz="2400" dirty="0" smtClean="0">
                <a:solidFill>
                  <a:srgbClr val="FFFFCC"/>
                </a:solidFill>
              </a:rPr>
              <a:t> (WF)</a:t>
            </a:r>
          </a:p>
          <a:p>
            <a:r>
              <a:rPr lang="pl-PL" sz="2400" dirty="0" smtClean="0">
                <a:solidFill>
                  <a:srgbClr val="FFFFCC"/>
                </a:solidFill>
              </a:rPr>
              <a:t>Windows </a:t>
            </a:r>
            <a:r>
              <a:rPr lang="pl-PL" sz="2400" dirty="0" err="1" smtClean="0">
                <a:solidFill>
                  <a:srgbClr val="FFFFCC"/>
                </a:solidFill>
              </a:rPr>
              <a:t>CardSpace</a:t>
            </a:r>
            <a:r>
              <a:rPr lang="pl-PL" sz="2400" dirty="0" smtClean="0">
                <a:solidFill>
                  <a:srgbClr val="FFFFCC"/>
                </a:solidFill>
              </a:rPr>
              <a:t> (WCS)</a:t>
            </a:r>
          </a:p>
          <a:p>
            <a:r>
              <a:rPr lang="pl-PL" sz="2400" dirty="0" smtClean="0">
                <a:solidFill>
                  <a:srgbClr val="FFFFCC"/>
                </a:solidFill>
              </a:rPr>
              <a:t>LINQ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pPr algn="l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Języki .NET – wywodzące się z MS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400" b="1" dirty="0" smtClean="0">
                <a:solidFill>
                  <a:srgbClr val="FFFFCC"/>
                </a:solidFill>
              </a:rPr>
              <a:t>C#</a:t>
            </a:r>
            <a:r>
              <a:rPr lang="pl-PL" sz="2400" dirty="0" smtClean="0">
                <a:solidFill>
                  <a:srgbClr val="FFFFCC"/>
                </a:solidFill>
              </a:rPr>
              <a:t> - obiektowy język wysokiego poziomu, stworzony specjalnie na potrzeby .NET (w wielu aspektach zbliżony do Java)</a:t>
            </a:r>
          </a:p>
          <a:p>
            <a:r>
              <a:rPr lang="pl-PL" sz="2400" dirty="0" smtClean="0">
                <a:solidFill>
                  <a:srgbClr val="FFFFCC"/>
                </a:solidFill>
              </a:rPr>
              <a:t>Visual Basic .NET</a:t>
            </a:r>
          </a:p>
          <a:p>
            <a:r>
              <a:rPr lang="pl-PL" sz="2400" dirty="0" smtClean="0">
                <a:solidFill>
                  <a:srgbClr val="FFFFCC"/>
                </a:solidFill>
              </a:rPr>
              <a:t>C++/CLI </a:t>
            </a:r>
          </a:p>
          <a:p>
            <a:r>
              <a:rPr lang="pl-PL" sz="2400" dirty="0" smtClean="0">
                <a:solidFill>
                  <a:srgbClr val="FFFFCC"/>
                </a:solidFill>
              </a:rPr>
              <a:t>J# - Java dla .NET (obecnie „</a:t>
            </a:r>
            <a:r>
              <a:rPr lang="pl-PL" sz="2400" dirty="0" err="1" smtClean="0">
                <a:solidFill>
                  <a:srgbClr val="FFFFCC"/>
                </a:solidFill>
              </a:rPr>
              <a:t>deprecated</a:t>
            </a:r>
            <a:r>
              <a:rPr lang="pl-PL" sz="2400" dirty="0" smtClean="0">
                <a:solidFill>
                  <a:srgbClr val="FFFFCC"/>
                </a:solidFill>
              </a:rPr>
              <a:t>”)</a:t>
            </a:r>
          </a:p>
          <a:p>
            <a:r>
              <a:rPr lang="pl-PL" sz="2400" dirty="0" err="1" smtClean="0">
                <a:solidFill>
                  <a:srgbClr val="FFFFCC"/>
                </a:solidFill>
              </a:rPr>
              <a:t>IronPyton</a:t>
            </a:r>
            <a:endParaRPr lang="pl-PL" sz="2400" dirty="0" smtClean="0">
              <a:solidFill>
                <a:srgbClr val="FFFFCC"/>
              </a:solidFill>
            </a:endParaRPr>
          </a:p>
          <a:p>
            <a:r>
              <a:rPr lang="pl-PL" sz="2400" dirty="0" err="1" smtClean="0">
                <a:solidFill>
                  <a:srgbClr val="FFFFCC"/>
                </a:solidFill>
              </a:rPr>
              <a:t>IronRuby</a:t>
            </a:r>
            <a:endParaRPr lang="pl-PL" sz="2400" dirty="0" smtClean="0">
              <a:solidFill>
                <a:srgbClr val="FFFFCC"/>
              </a:solidFill>
            </a:endParaRPr>
          </a:p>
          <a:p>
            <a:r>
              <a:rPr lang="pl-PL" sz="2400" dirty="0" err="1" smtClean="0">
                <a:solidFill>
                  <a:srgbClr val="FFFFCC"/>
                </a:solidFill>
              </a:rPr>
              <a:t>JScript</a:t>
            </a:r>
            <a:r>
              <a:rPr lang="pl-PL" sz="2400" dirty="0" smtClean="0">
                <a:solidFill>
                  <a:srgbClr val="FFFFCC"/>
                </a:solidFill>
              </a:rPr>
              <a:t> .NET</a:t>
            </a:r>
          </a:p>
          <a:p>
            <a:r>
              <a:rPr lang="pl-PL" sz="2400" dirty="0" smtClean="0">
                <a:solidFill>
                  <a:srgbClr val="FFFFCC"/>
                </a:solidFill>
              </a:rPr>
              <a:t>Windows </a:t>
            </a:r>
            <a:r>
              <a:rPr lang="pl-PL" sz="2400" dirty="0" err="1" smtClean="0">
                <a:solidFill>
                  <a:srgbClr val="FFFFCC"/>
                </a:solidFill>
              </a:rPr>
              <a:t>PowerShell</a:t>
            </a:r>
            <a:endParaRPr lang="pl-PL" sz="2400" dirty="0" smtClean="0">
              <a:solidFill>
                <a:srgbClr val="FFFFCC"/>
              </a:solidFill>
            </a:endParaRPr>
          </a:p>
          <a:p>
            <a:r>
              <a:rPr lang="pl-PL" sz="2400" dirty="0" smtClean="0">
                <a:solidFill>
                  <a:srgbClr val="FFFFCC"/>
                </a:solidFill>
              </a:rPr>
              <a:t>F# - język z rodziny ML</a:t>
            </a:r>
          </a:p>
          <a:p>
            <a:endParaRPr lang="pl-PL" sz="2400" dirty="0" smtClean="0">
              <a:solidFill>
                <a:srgbClr val="FFFFCC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754</Words>
  <Application>Microsoft Office PowerPoint</Application>
  <PresentationFormat>Pokaz na ekranie (4:3)</PresentationFormat>
  <Paragraphs>125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Motyw pakietu Office</vt:lpstr>
      <vt:lpstr>Wprowadzenie do .NET</vt:lpstr>
      <vt:lpstr>Agenda</vt:lpstr>
      <vt:lpstr>Co to jest .NET Framework?</vt:lpstr>
      <vt:lpstr>Po co jest .NET?</vt:lpstr>
      <vt:lpstr>Podstawowe założenia</vt:lpstr>
      <vt:lpstr>Podstawowe założenia c.d.</vt:lpstr>
      <vt:lpstr>Podstawowe założenia c.d.</vt:lpstr>
      <vt:lpstr>Biblioteka klas .NET</vt:lpstr>
      <vt:lpstr>Języki .NET – wywodzące się z MS</vt:lpstr>
      <vt:lpstr>Języki .NET – inne</vt:lpstr>
      <vt:lpstr>Narzędzia programistyczne</vt:lpstr>
      <vt:lpstr>Język C#</vt:lpstr>
      <vt:lpstr>LINQ</vt:lpstr>
      <vt:lpstr>LINQ – przykłady:</vt:lpstr>
      <vt:lpstr>DEMO #1  Zastosowanie Visual Studio 2008, LINQ i Windows Form</vt:lpstr>
      <vt:lpstr>WPF i XAML</vt:lpstr>
      <vt:lpstr>DEMO #2  Zastosowanie Visual Studio 2008, Exporession Blend 2 i WPF</vt:lpstr>
      <vt:lpstr>Pytania? </vt:lpstr>
      <vt:lpstr>Dziękuję za uwagę!  Kontakt: ja@hope.art.pl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Wprowadzenie do .NET</dc:title>
  <dc:creator>Witold Bołt</dc:creator>
  <cp:lastModifiedBy>Witold Bołt</cp:lastModifiedBy>
  <cp:revision>13</cp:revision>
  <dcterms:created xsi:type="dcterms:W3CDTF">2007-10-16T07:30:38Z</dcterms:created>
  <dcterms:modified xsi:type="dcterms:W3CDTF">2007-10-16T08:43:51Z</dcterms:modified>
</cp:coreProperties>
</file>