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ms-office.legacy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8" r:id="rId2"/>
    <p:sldId id="256" r:id="rId3"/>
    <p:sldId id="315" r:id="rId4"/>
    <p:sldId id="276" r:id="rId5"/>
    <p:sldId id="257" r:id="rId6"/>
    <p:sldId id="294" r:id="rId7"/>
    <p:sldId id="258" r:id="rId8"/>
    <p:sldId id="259" r:id="rId9"/>
    <p:sldId id="290" r:id="rId10"/>
    <p:sldId id="291" r:id="rId11"/>
    <p:sldId id="260" r:id="rId12"/>
    <p:sldId id="264" r:id="rId13"/>
    <p:sldId id="263" r:id="rId14"/>
    <p:sldId id="266" r:id="rId15"/>
    <p:sldId id="267" r:id="rId16"/>
    <p:sldId id="261" r:id="rId17"/>
    <p:sldId id="292" r:id="rId18"/>
    <p:sldId id="293" r:id="rId19"/>
    <p:sldId id="265" r:id="rId20"/>
    <p:sldId id="268" r:id="rId21"/>
    <p:sldId id="308" r:id="rId22"/>
    <p:sldId id="309" r:id="rId23"/>
    <p:sldId id="311" r:id="rId24"/>
    <p:sldId id="295" r:id="rId25"/>
    <p:sldId id="271" r:id="rId26"/>
    <p:sldId id="273" r:id="rId27"/>
    <p:sldId id="298" r:id="rId28"/>
    <p:sldId id="274" r:id="rId29"/>
    <p:sldId id="307" r:id="rId30"/>
    <p:sldId id="299" r:id="rId31"/>
    <p:sldId id="313" r:id="rId32"/>
    <p:sldId id="275" r:id="rId33"/>
    <p:sldId id="316" r:id="rId34"/>
    <p:sldId id="317" r:id="rId35"/>
    <p:sldId id="318" r:id="rId36"/>
    <p:sldId id="296" r:id="rId37"/>
    <p:sldId id="314" r:id="rId38"/>
    <p:sldId id="278" r:id="rId39"/>
    <p:sldId id="284" r:id="rId40"/>
    <p:sldId id="279" r:id="rId41"/>
    <p:sldId id="280" r:id="rId42"/>
    <p:sldId id="281" r:id="rId43"/>
    <p:sldId id="301" r:id="rId44"/>
    <p:sldId id="305" r:id="rId45"/>
    <p:sldId id="304" r:id="rId46"/>
    <p:sldId id="302" r:id="rId47"/>
    <p:sldId id="282" r:id="rId48"/>
    <p:sldId id="306" r:id="rId49"/>
    <p:sldId id="303" r:id="rId50"/>
    <p:sldId id="287" r:id="rId51"/>
    <p:sldId id="285" r:id="rId52"/>
    <p:sldId id="312" r:id="rId53"/>
    <p:sldId id="286" r:id="rId54"/>
    <p:sldId id="300" r:id="rId55"/>
    <p:sldId id="289" r:id="rId5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20000"/>
      </a:spcBef>
      <a:spcAft>
        <a:spcPct val="0"/>
      </a:spcAft>
      <a:buChar char="•"/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333300"/>
        </a:solidFill>
        <a:latin typeface="Lucida Bright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99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4636" autoAdjust="0"/>
  </p:normalViewPr>
  <p:slideViewPr>
    <p:cSldViewPr>
      <p:cViewPr>
        <p:scale>
          <a:sx n="100" d="100"/>
          <a:sy n="100" d="100"/>
        </p:scale>
        <p:origin x="-33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3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legacy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DDAC4A-5EBA-468C-99BC-9CDBE2FDC16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7FE54-CD54-4D53-82CB-A54DF39FF983}" type="slidenum">
              <a:rPr lang="pl-PL"/>
              <a:pPr/>
              <a:t>2</a:t>
            </a:fld>
            <a:endParaRPr lang="pl-PL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68D33-F126-4728-817D-7CD274E08C86}" type="slidenum">
              <a:rPr lang="pl-PL"/>
              <a:pPr/>
              <a:t>23</a:t>
            </a:fld>
            <a:endParaRPr lang="pl-PL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7FE54-CD54-4D53-82CB-A54DF39FF983}" type="slidenum">
              <a:rPr lang="pl-PL"/>
              <a:pPr/>
              <a:t>3</a:t>
            </a:fld>
            <a:endParaRPr lang="pl-PL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69908-7F9C-457D-9A05-10EB8DFA1023}" type="slidenum">
              <a:rPr lang="pl-PL"/>
              <a:pPr/>
              <a:t>9</a:t>
            </a:fld>
            <a:endParaRPr lang="pl-PL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55F9E-B9B7-48CD-B72B-88B8594FF322}" type="slidenum">
              <a:rPr lang="pl-PL"/>
              <a:pPr/>
              <a:t>10</a:t>
            </a:fld>
            <a:endParaRPr lang="pl-P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0B84A-B5FA-4214-8C8E-7F51046232AF}" type="slidenum">
              <a:rPr lang="pl-PL"/>
              <a:pPr/>
              <a:t>11</a:t>
            </a:fld>
            <a:endParaRPr lang="pl-PL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83E05-8401-49C0-9B99-5D47383FB984}" type="slidenum">
              <a:rPr lang="pl-PL"/>
              <a:pPr/>
              <a:t>16</a:t>
            </a:fld>
            <a:endParaRPr lang="pl-PL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3BAF-2A44-4F97-AEA5-BBEF52ABB766}" type="slidenum">
              <a:rPr lang="pl-PL"/>
              <a:pPr/>
              <a:t>17</a:t>
            </a:fld>
            <a:endParaRPr lang="pl-PL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03145-F955-48DA-9AE8-C4818A2351C7}" type="slidenum">
              <a:rPr lang="pl-PL"/>
              <a:pPr/>
              <a:t>21</a:t>
            </a:fld>
            <a:endParaRPr lang="pl-PL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6F15D-3632-44DC-8DCD-B7FBF6FEBCE5}" type="slidenum">
              <a:rPr lang="pl-PL"/>
              <a:pPr/>
              <a:t>22</a:t>
            </a:fld>
            <a:endParaRPr lang="pl-PL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A2C7-A890-49F7-87D9-653652090C66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C83E2-4C22-4338-88A4-669A80188A72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46F43-DF85-4185-A5E4-FA31C780D63D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22DF-36ED-4210-9F99-22021B61B2AB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30A48-C8D6-4510-914C-47E538E2207B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2D52-1EC4-4F59-AA53-6CC4C850E695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F92B-D6B1-418A-85C6-1C0AF13FE42E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98E7C-1BF4-4DFE-A0F2-DEBA7C6C072A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9A16-9AE7-435A-B3A2-B565239644D4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260CA-CCAF-4BDD-A8C0-B52E04DF5FDB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DA55-7A6E-4AC8-95D0-3005EB60DF9C}" type="slidenum">
              <a:rPr lang="pl-P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fld id="{BCC484C8-3FA6-4F25-AC39-85A39902AD49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batis.apache.org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ce21.com/users.html" TargetMode="External"/><Relationship Id="rId2" Type="http://schemas.openxmlformats.org/officeDocument/2006/relationships/hyperlink" Target="http://www.premierleague.com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isplaytag.sf.net/" TargetMode="External"/><Relationship Id="rId2" Type="http://schemas.openxmlformats.org/officeDocument/2006/relationships/hyperlink" Target="http://jakarta.apache.org/taglibs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microsoft.com/office/2006/relationships/legacyDrawing" Target="../drawings/legacy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://displaytag.sf.net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1437" y="2714620"/>
            <a:ext cx="9072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Framework</a:t>
            </a: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nie tylko</a:t>
            </a:r>
            <a:endParaRPr lang="pl-P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85720" y="385762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pl-PL" sz="3200" dirty="0">
                <a:latin typeface="+mn-lt"/>
              </a:rPr>
              <a:t>Witold </a:t>
            </a:r>
            <a:r>
              <a:rPr lang="pl-PL" sz="3200" dirty="0" smtClean="0">
                <a:latin typeface="+mn-lt"/>
              </a:rPr>
              <a:t>Bołt</a:t>
            </a:r>
            <a:br>
              <a:rPr lang="pl-PL" sz="3200" dirty="0" err="1" smtClean="0">
                <a:latin typeface="+mn-lt"/>
              </a:rPr>
            </a:br>
            <a:r>
              <a:rPr lang="pl-PL" sz="3200" dirty="0" err="1" smtClean="0">
                <a:latin typeface="+mn-lt"/>
              </a:rPr>
              <a:t>ja@hope.art.pl</a:t>
            </a:r>
            <a:endParaRPr lang="pl-PL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Bardziej złożona deklaracja </a:t>
            </a:r>
            <a:r>
              <a:rPr lang="pl-PL" sz="2000" dirty="0" err="1">
                <a:latin typeface="+mn-lt"/>
              </a:rPr>
              <a:t>beana</a:t>
            </a:r>
            <a:r>
              <a:rPr lang="pl-PL" sz="2000" dirty="0">
                <a:latin typeface="+mn-lt"/>
              </a:rPr>
              <a:t> - Java</a:t>
            </a: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258888" y="1125538"/>
            <a:ext cx="7345362" cy="23018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package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com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comarch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spring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import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java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util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BEEF13"/>
                </a:solidFill>
                <a:latin typeface="Lucida Console" pitchFamily="49" charset="0"/>
              </a:rPr>
              <a:t>List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 class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Hey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private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BEEF13"/>
                </a:solidFill>
                <a:latin typeface="Lucida Console" pitchFamily="49" charset="0"/>
              </a:rPr>
              <a:t>String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message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private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BEEF13"/>
                </a:solidFill>
                <a:latin typeface="Lucida Console" pitchFamily="49" charset="0"/>
              </a:rPr>
              <a:t>List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names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private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int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number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 b="0" i="1">
                <a:solidFill>
                  <a:srgbClr val="888888"/>
                </a:solidFill>
                <a:latin typeface="Lucida Console" pitchFamily="49" charset="0"/>
              </a:rPr>
              <a:t>// settery dla powyższych pól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Zasięg </a:t>
            </a:r>
            <a:r>
              <a:rPr lang="pl-PL" sz="2000" dirty="0" err="1" smtClean="0">
                <a:latin typeface="+mn-lt"/>
              </a:rPr>
              <a:t>beanu</a:t>
            </a:r>
            <a:r>
              <a:rPr lang="pl-PL" sz="2000" dirty="0" smtClean="0">
                <a:latin typeface="+mn-lt"/>
              </a:rPr>
              <a:t>:</a:t>
            </a:r>
            <a:endParaRPr lang="pl-PL" sz="2000" dirty="0">
              <a:latin typeface="+mn-lt"/>
            </a:endParaRPr>
          </a:p>
          <a:p>
            <a:pPr lvl="1">
              <a:spcBef>
                <a:spcPct val="10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600" dirty="0" err="1">
                <a:latin typeface="+mn-lt"/>
              </a:rPr>
              <a:t>singleton</a:t>
            </a:r>
            <a:r>
              <a:rPr lang="pl-PL" sz="1600" b="0" dirty="0">
                <a:latin typeface="+mn-lt"/>
              </a:rPr>
              <a:t> – jeden egzemplarz w kontekście, tworzony przy starcie aplikacji</a:t>
            </a:r>
            <a:endParaRPr lang="pl-PL" sz="2000" b="0" dirty="0">
              <a:latin typeface="+mn-lt"/>
            </a:endParaRPr>
          </a:p>
          <a:p>
            <a:pPr lvl="1">
              <a:spcBef>
                <a:spcPct val="20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600" dirty="0" err="1" smtClean="0">
                <a:latin typeface="+mn-lt"/>
              </a:rPr>
              <a:t>prototype</a:t>
            </a:r>
            <a:r>
              <a:rPr lang="pl-PL" sz="1600" b="0" dirty="0" smtClean="0">
                <a:latin typeface="+mn-lt"/>
              </a:rPr>
              <a:t> </a:t>
            </a:r>
            <a:r>
              <a:rPr lang="pl-PL" sz="1600" b="0" dirty="0">
                <a:latin typeface="+mn-lt"/>
              </a:rPr>
              <a:t>– wiele egzemplarzy, tworzone gdy trzeba</a:t>
            </a:r>
            <a:endParaRPr lang="pl-PL" sz="2000" b="0" dirty="0">
              <a:latin typeface="+mn-lt"/>
            </a:endParaRPr>
          </a:p>
          <a:p>
            <a:pPr lvl="1">
              <a:spcBef>
                <a:spcPct val="20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session</a:t>
            </a:r>
            <a:r>
              <a:rPr lang="pl-PL" sz="1600" b="0" dirty="0">
                <a:latin typeface="+mn-lt"/>
              </a:rPr>
              <a:t> – jeden egzemplarz na każdą sesje HTTP, tworzony gdy trzeba</a:t>
            </a:r>
          </a:p>
          <a:p>
            <a:pPr lvl="1">
              <a:spcBef>
                <a:spcPct val="20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600" dirty="0" err="1">
                <a:latin typeface="+mn-lt"/>
              </a:rPr>
              <a:t>request</a:t>
            </a:r>
            <a:r>
              <a:rPr lang="pl-PL" sz="1600" dirty="0">
                <a:latin typeface="+mn-lt"/>
              </a:rPr>
              <a:t> </a:t>
            </a:r>
            <a:r>
              <a:rPr lang="pl-PL" sz="1600" b="0" dirty="0">
                <a:latin typeface="+mn-lt"/>
              </a:rPr>
              <a:t>– jeden egzemplarz na jedno zapytanie HTTP, tworzony gdy trzeba</a:t>
            </a:r>
            <a:endParaRPr lang="pl-PL" sz="1600" dirty="0">
              <a:solidFill>
                <a:srgbClr val="FA5A03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lvl="1">
              <a:spcBef>
                <a:spcPct val="25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600" b="0" dirty="0">
                <a:latin typeface="+mn-lt"/>
              </a:rPr>
              <a:t>można definiować swoje własne zasięgi (</a:t>
            </a:r>
            <a:r>
              <a:rPr lang="pl-PL" sz="1600" b="0" dirty="0" err="1">
                <a:latin typeface="+mn-lt"/>
              </a:rPr>
              <a:t>np</a:t>
            </a:r>
            <a:r>
              <a:rPr lang="pl-PL" sz="1600" b="0" dirty="0">
                <a:latin typeface="+mn-lt"/>
              </a:rPr>
              <a:t>. nowy </a:t>
            </a:r>
            <a:r>
              <a:rPr lang="pl-PL" sz="1600" b="0" dirty="0" err="1">
                <a:latin typeface="+mn-lt"/>
              </a:rPr>
              <a:t>bean</a:t>
            </a:r>
            <a:r>
              <a:rPr lang="pl-PL" sz="1600" b="0" dirty="0">
                <a:latin typeface="+mn-lt"/>
              </a:rPr>
              <a:t> dla każdego wątku)!</a:t>
            </a: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57224" y="1357298"/>
            <a:ext cx="8066087" cy="3143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"kontroler"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"com.comarch.spring.Foo"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scope=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"singleton"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>
              <a:solidFill>
                <a:srgbClr val="00ED00"/>
              </a:solidFill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57224" y="2143116"/>
            <a:ext cx="8066087" cy="3143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"obiektX"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"com.comarch.spring.Bar"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scope=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"prototype"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57224" y="2857496"/>
            <a:ext cx="8066087" cy="3143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"stan"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"com.comarch.spring.Session"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scope=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"session"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57224" y="3571876"/>
            <a:ext cx="8066087" cy="3143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"pytanie"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"com.comarch.spring.Quest"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scope=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"request"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Sposób tworzenia </a:t>
            </a:r>
            <a:r>
              <a:rPr lang="pl-PL" sz="2000" dirty="0" err="1">
                <a:latin typeface="+mn-lt"/>
              </a:rPr>
              <a:t>beanu</a:t>
            </a:r>
            <a:r>
              <a:rPr lang="pl-PL" sz="2000" dirty="0">
                <a:latin typeface="+mn-lt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pl-PL" sz="2000" b="0" dirty="0">
                <a:latin typeface="+mn-lt"/>
              </a:rPr>
              <a:t>Sprawdzenie czy </a:t>
            </a:r>
            <a:r>
              <a:rPr lang="pl-PL" sz="2000" b="0" dirty="0" err="1">
                <a:latin typeface="+mn-lt"/>
              </a:rPr>
              <a:t>bean</a:t>
            </a:r>
            <a:r>
              <a:rPr lang="pl-PL" sz="2000" b="0" dirty="0">
                <a:latin typeface="+mn-lt"/>
              </a:rPr>
              <a:t> ma jakieś zależności. Jeśli ma to trzeba je stworzyć lub pobrać ich instancje, jeśli już zostały stworzone wcześniej.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pl-PL" sz="2000" b="0" dirty="0">
                <a:latin typeface="+mn-lt"/>
              </a:rPr>
              <a:t>Wywołanie konstruktora lub statycznej metody z fabryki, aby dostać instancję. 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pl-PL" sz="2000" b="0" dirty="0">
                <a:latin typeface="+mn-lt"/>
              </a:rPr>
              <a:t>Ustawienie wartości pól poprzez </a:t>
            </a:r>
            <a:r>
              <a:rPr lang="pl-PL" sz="2000" b="0" dirty="0" err="1">
                <a:latin typeface="+mn-lt"/>
              </a:rPr>
              <a:t>setter</a:t>
            </a:r>
            <a:r>
              <a:rPr lang="pl-PL" sz="2000" b="0" dirty="0">
                <a:latin typeface="+mn-lt"/>
              </a:rPr>
              <a:t> – zgodnie z definicją w </a:t>
            </a:r>
            <a:r>
              <a:rPr lang="pl-PL" sz="2000" b="0" dirty="0" err="1">
                <a:latin typeface="+mn-lt"/>
              </a:rPr>
              <a:t>XMLu</a:t>
            </a:r>
            <a:r>
              <a:rPr lang="pl-PL" sz="2000" b="0" dirty="0">
                <a:latin typeface="+mn-lt"/>
              </a:rPr>
              <a:t>.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pl-PL" sz="2000" b="0" dirty="0">
                <a:latin typeface="+mn-lt"/>
              </a:rPr>
              <a:t>Wywołanie metody </a:t>
            </a:r>
            <a:r>
              <a:rPr lang="pl-PL" sz="2000" b="0" dirty="0" err="1">
                <a:latin typeface="+mn-lt"/>
              </a:rPr>
              <a:t>inicjalizacyjnej</a:t>
            </a:r>
            <a:r>
              <a:rPr lang="pl-PL" sz="2000" b="0" dirty="0">
                <a:latin typeface="+mn-lt"/>
              </a:rPr>
              <a:t> (jeśli ją zdefiniowano).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Zależności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Co to są te zależności?</a:t>
            </a:r>
          </a:p>
          <a:p>
            <a:pPr lvl="1"/>
            <a:r>
              <a:rPr lang="pl-PL" sz="2000" b="0" dirty="0">
                <a:latin typeface="+mn-lt"/>
              </a:rPr>
              <a:t> każdy </a:t>
            </a:r>
            <a:r>
              <a:rPr lang="pl-PL" sz="2000" b="0" dirty="0" err="1">
                <a:latin typeface="+mn-lt"/>
              </a:rPr>
              <a:t>bean</a:t>
            </a:r>
            <a:r>
              <a:rPr lang="pl-PL" sz="2000" b="0" dirty="0">
                <a:latin typeface="+mn-lt"/>
              </a:rPr>
              <a:t> może zależeć od wielu innych </a:t>
            </a:r>
            <a:r>
              <a:rPr lang="pl-PL" sz="2000" b="0" dirty="0" err="1">
                <a:latin typeface="+mn-lt"/>
              </a:rPr>
              <a:t>beanów</a:t>
            </a: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zależności są stworzone przed danym </a:t>
            </a:r>
            <a:r>
              <a:rPr lang="pl-PL" sz="2000" b="0" dirty="0" err="1">
                <a:latin typeface="+mn-lt"/>
              </a:rPr>
              <a:t>beanem</a:t>
            </a: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Jak deklarować zależności?</a:t>
            </a:r>
          </a:p>
          <a:p>
            <a:pPr lvl="1"/>
            <a:r>
              <a:rPr lang="pl-PL" sz="2000" b="0" dirty="0">
                <a:latin typeface="+mn-lt"/>
              </a:rPr>
              <a:t> jawna deklaracja „</a:t>
            </a:r>
            <a:r>
              <a:rPr lang="pl-PL" sz="2000" b="0" dirty="0" err="1">
                <a:latin typeface="+mn-lt"/>
              </a:rPr>
              <a:t>depends-on</a:t>
            </a:r>
            <a:r>
              <a:rPr lang="pl-PL" sz="2000" b="0" dirty="0">
                <a:latin typeface="+mn-lt"/>
              </a:rPr>
              <a:t>”</a:t>
            </a:r>
          </a:p>
          <a:p>
            <a:pPr lvl="1"/>
            <a:r>
              <a:rPr lang="pl-PL" sz="2000" b="0" dirty="0">
                <a:latin typeface="+mn-lt"/>
              </a:rPr>
              <a:t> za pomocą referencji do innych </a:t>
            </a:r>
            <a:r>
              <a:rPr lang="pl-PL" sz="2000" b="0" dirty="0" err="1">
                <a:latin typeface="+mn-lt"/>
              </a:rPr>
              <a:t>beanów</a:t>
            </a:r>
            <a:r>
              <a:rPr lang="pl-PL" sz="2000" b="0" dirty="0">
                <a:latin typeface="+mn-lt"/>
              </a:rPr>
              <a:t>, stosując </a:t>
            </a:r>
            <a:r>
              <a:rPr lang="pl-PL" sz="2000" b="0" dirty="0" err="1">
                <a:latin typeface="+mn-lt"/>
              </a:rPr>
              <a:t>tagi</a:t>
            </a:r>
            <a:r>
              <a:rPr lang="pl-PL" sz="2000" b="0" dirty="0">
                <a:latin typeface="+mn-lt"/>
              </a:rPr>
              <a:t> &lt;ref&gt; lub argumenty ref</a:t>
            </a: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Wstrzykiwanie zależności:</a:t>
            </a:r>
          </a:p>
          <a:p>
            <a:pPr lvl="1"/>
            <a:r>
              <a:rPr lang="pl-PL" sz="2000" b="0" dirty="0">
                <a:latin typeface="+mn-lt"/>
              </a:rPr>
              <a:t> przez konstruktor – zależności mogą być dostarczone jako argumenty do konstruktora</a:t>
            </a:r>
          </a:p>
          <a:p>
            <a:pPr lvl="1"/>
            <a:r>
              <a:rPr lang="pl-PL" sz="2000" b="0" dirty="0">
                <a:latin typeface="+mn-lt"/>
              </a:rPr>
              <a:t> przez </a:t>
            </a:r>
            <a:r>
              <a:rPr lang="pl-PL" sz="2000" b="0" dirty="0" err="1">
                <a:latin typeface="+mn-lt"/>
              </a:rPr>
              <a:t>settery</a:t>
            </a:r>
            <a:r>
              <a:rPr lang="pl-PL" sz="2000" b="0" dirty="0">
                <a:latin typeface="+mn-lt"/>
              </a:rPr>
              <a:t> – zależności mogą być przekazane przez odpowiednie metody set*</a:t>
            </a: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Wstrzykiwanie metod</a:t>
            </a:r>
          </a:p>
          <a:p>
            <a:pPr lvl="1"/>
            <a:r>
              <a:rPr lang="pl-PL" sz="2000" b="0" dirty="0">
                <a:latin typeface="+mn-lt"/>
              </a:rPr>
              <a:t> bardziej dynamiczny sposób przekazywania zależności poprzez </a:t>
            </a:r>
            <a:r>
              <a:rPr lang="pl-PL" sz="2000" b="0" dirty="0" err="1">
                <a:latin typeface="+mn-lt"/>
              </a:rPr>
              <a:t>automagiczne</a:t>
            </a:r>
            <a:r>
              <a:rPr lang="pl-PL" sz="2000" b="0" dirty="0">
                <a:latin typeface="+mn-lt"/>
              </a:rPr>
              <a:t> wygenerowanie metody w klasie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Zależności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Konstruowanie </a:t>
            </a:r>
            <a:r>
              <a:rPr lang="pl-PL" sz="2000" dirty="0" err="1">
                <a:latin typeface="+mn-lt"/>
              </a:rPr>
              <a:t>benów</a:t>
            </a:r>
            <a:r>
              <a:rPr lang="pl-PL" sz="2000" dirty="0">
                <a:latin typeface="+mn-lt"/>
              </a:rPr>
              <a:t> za pomocą konstruktorów</a:t>
            </a:r>
          </a:p>
          <a:p>
            <a:pPr lvl="1"/>
            <a:r>
              <a:rPr lang="pl-PL" sz="2000" b="0" dirty="0">
                <a:latin typeface="+mn-lt"/>
              </a:rPr>
              <a:t> Przekazywanie argumentów do konstruktorów</a:t>
            </a:r>
          </a:p>
          <a:p>
            <a:pPr lvl="1"/>
            <a:r>
              <a:rPr lang="pl-PL" sz="2000" b="0" dirty="0">
                <a:latin typeface="+mn-lt"/>
              </a:rPr>
              <a:t> Wstrzykiwanie zależności przez konstruktor</a:t>
            </a: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Konstruowanie </a:t>
            </a:r>
            <a:r>
              <a:rPr lang="pl-PL" sz="2000" dirty="0" err="1">
                <a:latin typeface="+mn-lt"/>
              </a:rPr>
              <a:t>beanów</a:t>
            </a:r>
            <a:r>
              <a:rPr lang="pl-PL" sz="2000" dirty="0">
                <a:latin typeface="+mn-lt"/>
              </a:rPr>
              <a:t> metodą statyczną / fabryką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58888" y="1341438"/>
            <a:ext cx="7561262" cy="137795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"com.comarch.springcalc.Selfish"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"dependent"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"com.comarch.spring.DepIll"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&lt;constructor-arg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"independentBean"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&lt;constructor-arg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"Jakiś tekst"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87450" y="3789363"/>
            <a:ext cx="7632700" cy="11652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"logDict"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"com.comarch.springcalc.data.Dictionary"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/>
            </a:r>
            <a:br>
              <a:rPr lang="pl-PL">
                <a:solidFill>
                  <a:srgbClr val="00ED00"/>
                </a:solidFill>
                <a:latin typeface="Lucida Console" pitchFamily="49" charset="0"/>
              </a:rPr>
            </a:b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factory-method=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"getInstance"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i="1">
                <a:solidFill>
                  <a:srgbClr val="00ED00"/>
                </a:solidFill>
                <a:latin typeface="Lucida Console" pitchFamily="49" charset="0"/>
              </a:rPr>
              <a:t>factory-bean=</a:t>
            </a:r>
            <a:r>
              <a:rPr lang="pl-PL" b="0" i="1">
                <a:solidFill>
                  <a:srgbClr val="DFDFDF"/>
                </a:solidFill>
                <a:latin typeface="Lucida Console" pitchFamily="49" charset="0"/>
              </a:rPr>
              <a:t>"innyBean"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&lt;constructor-arg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"LOG"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&lt;constructor-arg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"dictDao"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Zależności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Wstrzykiwanie zależności przez </a:t>
            </a:r>
            <a:r>
              <a:rPr lang="pl-PL" sz="2000" dirty="0" err="1">
                <a:latin typeface="+mn-lt"/>
              </a:rPr>
              <a:t>settery</a:t>
            </a:r>
            <a:endParaRPr lang="pl-PL" sz="2000" dirty="0">
              <a:latin typeface="+mn-lt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7848600" cy="15906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"com.comarch.springcalc.Selfish"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"dependent"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"com.comarch.spring.DepIll"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"myProp"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"independentBean"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Metoda </a:t>
            </a:r>
            <a:r>
              <a:rPr lang="pl-PL" sz="2000" dirty="0" err="1">
                <a:latin typeface="+mn-lt"/>
              </a:rPr>
              <a:t>inicjalizacyjna</a:t>
            </a:r>
            <a:r>
              <a:rPr lang="pl-PL" sz="2000" dirty="0">
                <a:latin typeface="+mn-lt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pl-PL" sz="1800" b="0" dirty="0">
                <a:latin typeface="+mn-lt"/>
              </a:rPr>
              <a:t> Kod Java: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800" b="0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1800" b="0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sz="1800" b="0" dirty="0">
                <a:latin typeface="+mn-lt"/>
              </a:rPr>
              <a:t>Spring XML:</a:t>
            </a:r>
          </a:p>
          <a:p>
            <a:pPr lvl="1"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58888" y="1341438"/>
            <a:ext cx="7345362" cy="254635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package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com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comarch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spring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 class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Foo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private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boolean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initialized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false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void </a:t>
            </a:r>
            <a:r>
              <a:rPr lang="pl-PL" sz="1600" b="0">
                <a:solidFill>
                  <a:srgbClr val="C0FF73"/>
                </a:solidFill>
                <a:latin typeface="Lucida Console" pitchFamily="49" charset="0"/>
              </a:rPr>
              <a:t>init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() 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        initialized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true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1600" b="0">
                <a:solidFill>
                  <a:srgbClr val="BCBCBC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58888" y="4652963"/>
            <a:ext cx="7345362" cy="3143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"fu"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"com.comarch.spring.Foo"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init-method=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"init"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dirty="0">
                <a:latin typeface="+mn-lt"/>
              </a:rPr>
              <a:t>Wstrzykiwanie metod</a:t>
            </a:r>
          </a:p>
          <a:p>
            <a:pPr marL="342900" indent="-342900">
              <a:spcBef>
                <a:spcPct val="50000"/>
              </a:spcBef>
            </a:pPr>
            <a:r>
              <a:rPr lang="pl-PL" sz="1800" b="0" dirty="0">
                <a:latin typeface="+mn-lt"/>
              </a:rPr>
              <a:t> Spring XML:</a:t>
            </a: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30000"/>
              </a:spcBef>
            </a:pPr>
            <a:r>
              <a:rPr lang="pl-PL" sz="1800" b="0" dirty="0">
                <a:latin typeface="+mn-lt"/>
              </a:rPr>
              <a:t>Java:</a:t>
            </a:r>
          </a:p>
          <a:p>
            <a:pPr marL="800100" lvl="1" indent="-342900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42988" y="2565400"/>
            <a:ext cx="7345362" cy="254635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 class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Selfish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 b="0" i="1">
                <a:solidFill>
                  <a:srgbClr val="888888"/>
                </a:solidFill>
                <a:latin typeface="Lucida Console" pitchFamily="49" charset="0"/>
              </a:rPr>
              <a:t>// niezalezna klasa :)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 class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DepIll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protected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Selfish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C0FF73"/>
                </a:solidFill>
                <a:latin typeface="Lucida Console" pitchFamily="49" charset="0"/>
              </a:rPr>
              <a:t>getDep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() {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return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null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; }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public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void </a:t>
            </a:r>
            <a:r>
              <a:rPr lang="pl-PL" sz="1600" b="0">
                <a:solidFill>
                  <a:srgbClr val="C0FF73"/>
                </a:solidFill>
                <a:latin typeface="Lucida Console" pitchFamily="49" charset="0"/>
              </a:rPr>
              <a:t>init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() {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        Selfish dep1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C0FF73"/>
                </a:solidFill>
                <a:latin typeface="Lucida Console" pitchFamily="49" charset="0"/>
              </a:rPr>
              <a:t>getDep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();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        Selfish dep2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sz="1600" b="0">
                <a:solidFill>
                  <a:srgbClr val="C0FF73"/>
                </a:solidFill>
                <a:latin typeface="Lucida Console" pitchFamily="49" charset="0"/>
              </a:rPr>
              <a:t>getDep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();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2FE7A9"/>
                </a:solidFill>
                <a:latin typeface="Lucida Console" pitchFamily="49" charset="0"/>
              </a:rPr>
              <a:t>}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7345362" cy="11652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"independentBean"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"com.comarch.springcalc.Selfish"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scope=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"prototype"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"dependent"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"com.comarch.spring.DepIll"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&lt;lookup-metod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"getDep"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bean=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"independentBean"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9072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7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aspektowe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aspektowe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Co to jest programowanie aspektowe?</a:t>
            </a:r>
          </a:p>
          <a:p>
            <a:pPr lvl="1"/>
            <a:r>
              <a:rPr lang="pl-PL" sz="2000" b="0" dirty="0">
                <a:latin typeface="+mn-lt"/>
              </a:rPr>
              <a:t> nowy poziom abstrakcji – nowy paradygmat programowania ;)</a:t>
            </a:r>
          </a:p>
          <a:p>
            <a:pPr lvl="1"/>
            <a:r>
              <a:rPr lang="pl-PL" sz="2000" b="0" dirty="0">
                <a:latin typeface="+mn-lt"/>
              </a:rPr>
              <a:t> programujemy aspekty, które dotyczą i/lub są realizowane przez różne metody z różnych klas</a:t>
            </a:r>
          </a:p>
          <a:p>
            <a:pPr lvl="1"/>
            <a:r>
              <a:rPr lang="pl-PL" sz="2000" b="0" dirty="0">
                <a:latin typeface="+mn-lt"/>
              </a:rPr>
              <a:t> w wielkim uproszczeni: programowanie aspektowe pozwala nam wybrać jakiś podzbiór klas z projektu i dla nich wybrać podzbiór ich metod i dla nich – przed, po, lub przed i po wykonaniu narzucić dodatkowe zachowania</a:t>
            </a:r>
          </a:p>
          <a:p>
            <a:pPr lvl="1"/>
            <a:r>
              <a:rPr lang="pl-PL" sz="2000" b="0" dirty="0">
                <a:latin typeface="+mn-lt"/>
              </a:rPr>
              <a:t> aspekty są po to aby zebrać kod rozwiązujący konkretne zadanie w jednym miejscu</a:t>
            </a: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Przykłady zastosowania aspektów</a:t>
            </a:r>
          </a:p>
          <a:p>
            <a:pPr lvl="1"/>
            <a:r>
              <a:rPr lang="pl-PL" sz="2000" b="0" dirty="0">
                <a:latin typeface="+mn-lt"/>
              </a:rPr>
              <a:t> logowanie, profilowanie, </a:t>
            </a:r>
            <a:r>
              <a:rPr lang="pl-PL" sz="2000" b="0" dirty="0" err="1">
                <a:latin typeface="+mn-lt"/>
              </a:rPr>
              <a:t>cacheowanie</a:t>
            </a: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sprawdzanie uprawnień</a:t>
            </a:r>
          </a:p>
          <a:p>
            <a:pPr lvl="1"/>
            <a:r>
              <a:rPr lang="pl-PL" sz="2000" b="0" dirty="0">
                <a:latin typeface="+mn-lt"/>
              </a:rPr>
              <a:t> zarządzanie błędami, transakcje</a:t>
            </a:r>
          </a:p>
          <a:p>
            <a:pPr lvl="1"/>
            <a:r>
              <a:rPr lang="pl-PL" sz="2000" b="0" dirty="0">
                <a:latin typeface="+mn-lt"/>
              </a:rPr>
              <a:t> sprawdzanie poprawności danych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5589588"/>
            <a:ext cx="8353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6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6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Motywacja</a:t>
            </a:r>
            <a:endParaRPr lang="pl-PL" sz="6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0"/>
            <a:ext cx="8604250" cy="551497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Jak oddzielić logikę od warstwy prezentacji i od danych?</a:t>
            </a:r>
          </a:p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Jak zminimalizować narzut platformy / języka na nasz kod?</a:t>
            </a:r>
          </a:p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</a:t>
            </a:r>
            <a:r>
              <a:rPr lang="pl-PL" sz="2400" b="0" dirty="0" smtClean="0">
                <a:latin typeface="+mn-lt"/>
              </a:rPr>
              <a:t>Jak uniknąć przepisywania w kółko tego samego kodu?</a:t>
            </a:r>
          </a:p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</a:t>
            </a:r>
            <a:r>
              <a:rPr lang="pl-PL" sz="2400" b="0" dirty="0" smtClean="0">
                <a:latin typeface="+mn-lt"/>
              </a:rPr>
              <a:t>Jak podzielić system na </a:t>
            </a:r>
            <a:r>
              <a:rPr lang="pl-PL" sz="2400" b="0" i="1" dirty="0" smtClean="0">
                <a:latin typeface="+mn-lt"/>
              </a:rPr>
              <a:t>niezależne</a:t>
            </a:r>
            <a:r>
              <a:rPr lang="pl-PL" sz="2400" b="0" dirty="0" smtClean="0">
                <a:latin typeface="+mn-lt"/>
              </a:rPr>
              <a:t> moduły / części / serwisy?</a:t>
            </a:r>
          </a:p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</a:t>
            </a:r>
            <a:r>
              <a:rPr lang="pl-PL" sz="2400" b="0" dirty="0" smtClean="0">
                <a:latin typeface="+mn-lt"/>
              </a:rPr>
              <a:t>Jak ułatwić przejście od projektu do działającego systemu? </a:t>
            </a:r>
          </a:p>
          <a:p>
            <a:pPr>
              <a:lnSpc>
                <a:spcPct val="120000"/>
              </a:lnSpc>
            </a:pPr>
            <a:r>
              <a:rPr lang="pl-PL" sz="2400" b="0" dirty="0" smtClean="0">
                <a:latin typeface="+mn-lt"/>
              </a:rPr>
              <a:t> Jak testować złożone systemy?</a:t>
            </a:r>
          </a:p>
          <a:p>
            <a:pPr>
              <a:lnSpc>
                <a:spcPct val="120000"/>
              </a:lnSpc>
            </a:pPr>
            <a:endParaRPr lang="pl-PL" sz="2400" b="0" dirty="0" smtClean="0">
              <a:latin typeface="+mn-lt"/>
            </a:endParaRPr>
          </a:p>
          <a:p>
            <a:pPr algn="r">
              <a:lnSpc>
                <a:spcPct val="120000"/>
              </a:lnSpc>
              <a:buNone/>
            </a:pPr>
            <a:r>
              <a:rPr lang="pl-PL" sz="2400" b="0" dirty="0" smtClean="0">
                <a:latin typeface="+mn-lt"/>
              </a:rPr>
              <a:t>... tych problemów dziś nie rozwiążemy!</a:t>
            </a:r>
          </a:p>
          <a:p>
            <a:pPr algn="ctr">
              <a:lnSpc>
                <a:spcPct val="120000"/>
              </a:lnSpc>
              <a:buNone/>
            </a:pPr>
            <a:endParaRPr lang="pl-PL" sz="2800" dirty="0" smtClean="0">
              <a:latin typeface="+mn-lt"/>
            </a:endParaRPr>
          </a:p>
          <a:p>
            <a:pPr algn="ctr">
              <a:lnSpc>
                <a:spcPct val="120000"/>
              </a:lnSpc>
              <a:buNone/>
            </a:pPr>
            <a:r>
              <a:rPr lang="pl-PL" sz="2800" dirty="0" smtClean="0">
                <a:latin typeface="+mn-lt"/>
              </a:rPr>
              <a:t>Bo to już zostało zrobione i działa ;)</a:t>
            </a:r>
            <a:endParaRPr lang="pl-PL" sz="2800" dirty="0" smtClean="0">
              <a:latin typeface="+mn-lt"/>
            </a:endParaRPr>
          </a:p>
          <a:p>
            <a:pPr>
              <a:lnSpc>
                <a:spcPct val="120000"/>
              </a:lnSpc>
              <a:buNone/>
            </a:pPr>
            <a:endParaRPr lang="pl-PL" sz="2400" b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aspektowe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Aspekty, punkty cięcia, rady</a:t>
            </a:r>
          </a:p>
          <a:p>
            <a:pPr lvl="1"/>
            <a:r>
              <a:rPr lang="pl-PL" sz="2000" b="0" dirty="0">
                <a:latin typeface="+mn-lt"/>
              </a:rPr>
              <a:t> mroczne i zawiłe nazewnictwo aspektowe ;)</a:t>
            </a:r>
          </a:p>
          <a:p>
            <a:pPr lvl="1"/>
            <a:r>
              <a:rPr lang="pl-PL" sz="2000" b="0" dirty="0">
                <a:latin typeface="+mn-lt"/>
              </a:rPr>
              <a:t> </a:t>
            </a:r>
            <a:r>
              <a:rPr lang="pl-PL" sz="2000" b="0" i="1" dirty="0">
                <a:latin typeface="+mn-lt"/>
              </a:rPr>
              <a:t>punkty cięcia </a:t>
            </a:r>
            <a:r>
              <a:rPr lang="pl-PL" sz="2000" b="0" dirty="0">
                <a:latin typeface="+mn-lt"/>
              </a:rPr>
              <a:t>i </a:t>
            </a:r>
            <a:r>
              <a:rPr lang="pl-PL" sz="2000" b="0" i="1" dirty="0">
                <a:latin typeface="+mn-lt"/>
              </a:rPr>
              <a:t>punkty złączenia </a:t>
            </a:r>
            <a:r>
              <a:rPr lang="pl-PL" sz="2000" b="0" dirty="0">
                <a:latin typeface="+mn-lt"/>
              </a:rPr>
              <a:t>– pozwalają definiować miejsca w których ma się coś zdarzyć – </a:t>
            </a:r>
            <a:r>
              <a:rPr lang="pl-PL" sz="2000" b="0" dirty="0" err="1">
                <a:latin typeface="+mn-lt"/>
              </a:rPr>
              <a:t>np</a:t>
            </a:r>
            <a:r>
              <a:rPr lang="pl-PL" sz="2000" b="0" dirty="0">
                <a:latin typeface="+mn-lt"/>
              </a:rPr>
              <a:t>. "wykonanie dowolnej metody z dowolnej klasy publicznej pakietu </a:t>
            </a:r>
            <a:r>
              <a:rPr lang="pl-PL" sz="2000" b="0" dirty="0" err="1">
                <a:latin typeface="+mn-lt"/>
              </a:rPr>
              <a:t>com.comarch.foo</a:t>
            </a:r>
            <a:r>
              <a:rPr lang="pl-PL" sz="2000" b="0" dirty="0">
                <a:latin typeface="+mn-lt"/>
              </a:rPr>
              <a:t>"</a:t>
            </a:r>
          </a:p>
          <a:p>
            <a:pPr lvl="1"/>
            <a:r>
              <a:rPr lang="pl-PL" sz="2000" b="0" dirty="0">
                <a:latin typeface="+mn-lt"/>
              </a:rPr>
              <a:t> </a:t>
            </a:r>
            <a:r>
              <a:rPr lang="pl-PL" sz="2000" b="0" i="1" dirty="0">
                <a:latin typeface="+mn-lt"/>
              </a:rPr>
              <a:t>rady </a:t>
            </a:r>
            <a:r>
              <a:rPr lang="pl-PL" sz="2000" b="0" dirty="0">
                <a:latin typeface="+mn-lt"/>
              </a:rPr>
              <a:t>– definiują to co ma się wydarzyć – w Springu są to po prostu metody w jakiejś klasie; rady mogą być typu: </a:t>
            </a:r>
            <a:r>
              <a:rPr lang="pl-PL" sz="2000" b="0" dirty="0" err="1">
                <a:latin typeface="+mn-lt"/>
              </a:rPr>
              <a:t>before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after</a:t>
            </a:r>
            <a:r>
              <a:rPr lang="pl-PL" sz="2000" b="0" dirty="0">
                <a:latin typeface="+mn-lt"/>
              </a:rPr>
              <a:t> i </a:t>
            </a:r>
            <a:r>
              <a:rPr lang="pl-PL" sz="2000" b="0" dirty="0" err="1">
                <a:latin typeface="+mn-lt"/>
              </a:rPr>
              <a:t>around</a:t>
            </a: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rady </a:t>
            </a:r>
            <a:r>
              <a:rPr lang="pl-PL" sz="2000" b="0" dirty="0" err="1">
                <a:latin typeface="+mn-lt"/>
              </a:rPr>
              <a:t>before</a:t>
            </a:r>
            <a:r>
              <a:rPr lang="pl-PL" sz="2000" b="0" dirty="0">
                <a:latin typeface="+mn-lt"/>
              </a:rPr>
              <a:t> i </a:t>
            </a:r>
            <a:r>
              <a:rPr lang="pl-PL" sz="2000" b="0" dirty="0" err="1">
                <a:latin typeface="+mn-lt"/>
              </a:rPr>
              <a:t>after</a:t>
            </a:r>
            <a:r>
              <a:rPr lang="pl-PL" sz="2000" b="0" dirty="0">
                <a:latin typeface="+mn-lt"/>
              </a:rPr>
              <a:t> wykonują "coś" przed/po nastąpieniu sytuacji zdefiniowanych w punktach złączenia</a:t>
            </a:r>
          </a:p>
          <a:p>
            <a:pPr lvl="1"/>
            <a:r>
              <a:rPr lang="pl-PL" sz="2000" b="0" dirty="0">
                <a:latin typeface="+mn-lt"/>
              </a:rPr>
              <a:t> rady </a:t>
            </a:r>
            <a:r>
              <a:rPr lang="pl-PL" sz="2000" b="0" dirty="0" err="1">
                <a:latin typeface="+mn-lt"/>
              </a:rPr>
              <a:t>around</a:t>
            </a:r>
            <a:r>
              <a:rPr lang="pl-PL" sz="2000" b="0" dirty="0">
                <a:latin typeface="+mn-lt"/>
              </a:rPr>
              <a:t> pozwalają wykonać "coś" zarówno przed jak i po zdarzeniu – pozwalają też doprowadzić do wielokrotnego wykonania docelowej metody (złapanej w punkcie złączenia) </a:t>
            </a:r>
          </a:p>
          <a:p>
            <a:pPr lvl="1"/>
            <a:r>
              <a:rPr lang="pl-PL" sz="2000" b="0" dirty="0">
                <a:latin typeface="+mn-lt"/>
              </a:rPr>
              <a:t> aspekty to zbiory rad i punktów cięć/złączeń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aspektowe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dirty="0">
                <a:latin typeface="+mn-lt"/>
              </a:rPr>
              <a:t> Przykłady: logowanie w </a:t>
            </a:r>
            <a:r>
              <a:rPr lang="pl-PL" sz="2000" dirty="0" err="1">
                <a:latin typeface="+mn-lt"/>
              </a:rPr>
              <a:t>SpringCalc</a:t>
            </a: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10000"/>
              </a:spcBef>
            </a:pPr>
            <a:r>
              <a:rPr lang="pl-PL" sz="1800" b="0" dirty="0">
                <a:latin typeface="+mn-lt"/>
              </a:rPr>
              <a:t> Spring XML:</a:t>
            </a:r>
          </a:p>
          <a:p>
            <a:pPr marL="800100" lvl="1" indent="-342900"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800100" lvl="1" indent="-342900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8135938" cy="32988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"logUtils"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class=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"com.comarch.springcalc.utils.LogUtils"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"logAspect"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class=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"com.comarch.springcalc.aop.LoggingAspect"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ref=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"logUtils"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&lt;/bean&gt;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&lt;aop:config&gt;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&lt;aop:aspect id=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"aroundLoggingAspect"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ref=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"logAspect"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&lt;aop:pointcut id=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"businessService"</a:t>
            </a:r>
            <a:endParaRPr lang="pl-PL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expression=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"execution(* com.comarch.springcalc..*.*(..))"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&lt;aop:around pointcut-ref=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"businessService"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method=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"logMethod"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&lt;/aop:aspect&gt;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&lt;/aop:config&gt;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aspektowe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dirty="0">
                <a:latin typeface="+mn-lt"/>
              </a:rPr>
              <a:t> Przykłady: logowanie w </a:t>
            </a:r>
            <a:r>
              <a:rPr lang="pl-PL" sz="2000" dirty="0" err="1">
                <a:latin typeface="+mn-lt"/>
              </a:rPr>
              <a:t>SpringCalc</a:t>
            </a: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10000"/>
              </a:spcBef>
            </a:pPr>
            <a:r>
              <a:rPr lang="pl-PL" sz="1800" b="0" dirty="0">
                <a:latin typeface="+mn-lt"/>
              </a:rPr>
              <a:t> Java:</a:t>
            </a:r>
          </a:p>
          <a:p>
            <a:pPr marL="800100" lvl="1" indent="-342900"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800100" lvl="1" indent="-342900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8135938" cy="32924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logMethod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ProceedingJoinPoint pjp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throws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Throwable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className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pjp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getTarget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getClass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toString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methodName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pjp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getSignature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getName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className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- "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methodName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log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info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START"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[]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args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pjp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getArgs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args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!=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null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&amp;&amp;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args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length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pl-PL">
                <a:solidFill>
                  <a:srgbClr val="FFFFF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pl-PL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log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debug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args: "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Converter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objectToString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args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Programowanie 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aspektowe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None/>
            </a:pPr>
            <a:endParaRPr lang="pl-PL" sz="200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dirty="0">
                <a:latin typeface="+mn-lt"/>
              </a:rPr>
              <a:t> Przykłady: logowanie w </a:t>
            </a:r>
            <a:r>
              <a:rPr lang="pl-PL" sz="2000" dirty="0" err="1">
                <a:latin typeface="+mn-lt"/>
              </a:rPr>
              <a:t>SpringCalc</a:t>
            </a: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342900" indent="-342900">
              <a:spcBef>
                <a:spcPct val="10000"/>
              </a:spcBef>
            </a:pPr>
            <a:r>
              <a:rPr lang="pl-PL" sz="1800" b="0" dirty="0">
                <a:latin typeface="+mn-lt"/>
              </a:rPr>
              <a:t> Java:</a:t>
            </a:r>
          </a:p>
          <a:p>
            <a:pPr marL="800100" lvl="1" indent="-342900"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marL="800100" lvl="1" indent="-342900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 marL="342900" indent="-342900"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8135938" cy="39878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try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60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 sz="1600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sz="160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</a:t>
            </a:r>
            <a:r>
              <a:rPr lang="pl-PL" sz="1600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sz="160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sz="1600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sz="160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pjp</a:t>
            </a:r>
            <a:r>
              <a:rPr lang="pl-PL" sz="160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sz="160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proceed</a:t>
            </a:r>
            <a:r>
              <a:rPr lang="pl-PL" sz="160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 sz="160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log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debug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result: "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Converter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objectToString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catch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Throwable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endParaRPr lang="pl-PL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log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error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Exception:"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finally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log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info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 END"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>
              <a:solidFill>
                <a:srgbClr val="0000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0000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  <a:p>
            <a:pPr>
              <a:spcBef>
                <a:spcPct val="70000"/>
              </a:spcBef>
              <a:buFontTx/>
              <a:buNone/>
            </a:pPr>
            <a:r>
              <a:rPr lang="pl-PL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9072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Dostęp do </a:t>
            </a:r>
            <a:r>
              <a:rPr lang="pl-P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baz </a:t>
            </a: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danych - </a:t>
            </a:r>
            <a:r>
              <a:rPr lang="pl-PL" sz="6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Dostęp do bazy danych za pomocą </a:t>
            </a:r>
            <a:r>
              <a:rPr lang="pl-PL" sz="2000" dirty="0" err="1">
                <a:latin typeface="+mn-lt"/>
              </a:rPr>
              <a:t>iBatis</a:t>
            </a:r>
            <a:r>
              <a:rPr lang="pl-PL" sz="2000" dirty="0">
                <a:latin typeface="+mn-lt"/>
              </a:rPr>
              <a:t> i Spring</a:t>
            </a:r>
          </a:p>
          <a:p>
            <a:r>
              <a:rPr lang="pl-PL" sz="200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to </a:t>
            </a:r>
            <a:r>
              <a:rPr lang="pl-PL" sz="2000" b="0" i="1" dirty="0">
                <a:latin typeface="+mn-lt"/>
              </a:rPr>
              <a:t>prosty</a:t>
            </a:r>
            <a:r>
              <a:rPr lang="pl-PL" sz="200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mapper</a:t>
            </a:r>
            <a:r>
              <a:rPr lang="pl-PL" sz="2000" b="0" dirty="0">
                <a:latin typeface="+mn-lt"/>
              </a:rPr>
              <a:t> O/R.</a:t>
            </a:r>
          </a:p>
          <a:p>
            <a:r>
              <a:rPr lang="pl-PL" sz="2000" b="0" dirty="0">
                <a:latin typeface="+mn-lt"/>
              </a:rPr>
              <a:t> Mapowania obiektów na relacje definiowane są w </a:t>
            </a:r>
            <a:r>
              <a:rPr lang="pl-PL" sz="2000" b="0" dirty="0" err="1">
                <a:latin typeface="+mn-lt"/>
              </a:rPr>
              <a:t>XMLu</a:t>
            </a:r>
            <a:r>
              <a:rPr lang="pl-PL" sz="2000" b="0" dirty="0">
                <a:latin typeface="+mn-lt"/>
              </a:rPr>
              <a:t>.</a:t>
            </a:r>
          </a:p>
          <a:p>
            <a:r>
              <a:rPr lang="pl-PL" sz="2000" b="0" dirty="0">
                <a:latin typeface="+mn-lt"/>
              </a:rPr>
              <a:t> W tym samym </a:t>
            </a:r>
            <a:r>
              <a:rPr lang="pl-PL" sz="2000" b="0" dirty="0" err="1">
                <a:latin typeface="+mn-lt"/>
              </a:rPr>
              <a:t>XMLu</a:t>
            </a:r>
            <a:r>
              <a:rPr lang="pl-PL" sz="2000" b="0" dirty="0">
                <a:latin typeface="+mn-lt"/>
              </a:rPr>
              <a:t> podajemy treść zapytań SQL.</a:t>
            </a:r>
          </a:p>
          <a:p>
            <a:r>
              <a:rPr lang="pl-PL" sz="2000" b="0" dirty="0">
                <a:latin typeface="+mn-lt"/>
              </a:rPr>
              <a:t> Na podstawie tego </a:t>
            </a:r>
            <a:r>
              <a:rPr lang="pl-PL" sz="2000" b="0" dirty="0" err="1">
                <a:latin typeface="+mn-lt"/>
              </a:rPr>
              <a:t>XMLa</a:t>
            </a:r>
            <a:r>
              <a:rPr lang="pl-PL" sz="2000" b="0" dirty="0">
                <a:latin typeface="+mn-lt"/>
              </a:rPr>
              <a:t> i kilku linijek Javy,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może dać nam gotowe obiekty z bazy i obsłużyć ewentualne błędy.</a:t>
            </a:r>
          </a:p>
          <a:p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może korzystać ze zdefiniowanego przez nas źródła danych.</a:t>
            </a:r>
          </a:p>
          <a:p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ma wbudowany (rozszerzalny) mechanizm </a:t>
            </a:r>
            <a:r>
              <a:rPr lang="pl-PL" sz="2000" b="0" dirty="0" err="1">
                <a:latin typeface="+mn-lt"/>
              </a:rPr>
              <a:t>cache</a:t>
            </a:r>
            <a:r>
              <a:rPr lang="pl-PL" sz="2000" b="0" dirty="0">
                <a:latin typeface="+mn-lt"/>
              </a:rPr>
              <a:t>.</a:t>
            </a:r>
          </a:p>
          <a:p>
            <a:r>
              <a:rPr lang="pl-PL" sz="2000" b="0" dirty="0">
                <a:latin typeface="+mn-lt"/>
              </a:rPr>
              <a:t> Spring dostarcza warstwę łącząca cały </a:t>
            </a:r>
            <a:r>
              <a:rPr lang="pl-PL" sz="2000" b="0" dirty="0" err="1">
                <a:latin typeface="+mn-lt"/>
              </a:rPr>
              <a:t>framework</a:t>
            </a:r>
            <a:r>
              <a:rPr lang="pl-PL" sz="2000" b="0" dirty="0">
                <a:latin typeface="+mn-lt"/>
              </a:rPr>
              <a:t> z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– dzięki czemu używanie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jest jeszcze prostsze.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Przykład: mapa SQL i poste zapytanie</a:t>
            </a:r>
          </a:p>
          <a:p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XML: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7777163" cy="432752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&lt;sqlMap namespace=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"Dictionary"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&lt;resultMap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"dictionaryRecord"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   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"com.comarch.springcalc.data.types.DictionaryRecord"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"id"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"DCI_ID"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"dict_id"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"DCI_DCT_ID"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"code"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"DCI_CODE"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"meaning"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"DCI_MEANING"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"description"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"DCI_DESCR"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"startDate"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"DCI_START_DATE"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&lt;result property=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"endDate"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column=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"DCI_END_DATE"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&lt;/resultMap&gt;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&lt;select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"getRecord"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resultMap=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"dictionaryRecord"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BB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SELECT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DCI_ID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DCI_DCT_ID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DCI_CODE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DCI_MEANING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DCI_DESCR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endParaRPr lang="pl-PL" b="0">
              <a:solidFill>
                <a:srgbClr val="00BB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DCI_START_DATE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DCI_END_DATE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FROM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WCT_DICTIONARY_ITEM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WHERE sysdate BETWEEN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DCI_START_DATE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AND</a:t>
            </a:r>
            <a:endParaRPr lang="pl-PL" b="0">
              <a:solidFill>
                <a:srgbClr val="00BB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nvl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DCI_END_DATE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wcp_3standard.far_future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 +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</a:rPr>
              <a:t>1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-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</a:rPr>
              <a:t>1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/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</a:rPr>
              <a:t>86400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</a:t>
            </a:r>
            <a:endParaRPr lang="pl-PL" b="0">
              <a:solidFill>
                <a:srgbClr val="00BB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AND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DCI_CODE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FF9966"/>
                </a:solidFill>
                <a:latin typeface="Lucida Console" pitchFamily="49" charset="0"/>
              </a:rPr>
              <a:t>#code#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AND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DCI_AUDYT_ST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'1'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AND rownum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&lt;![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CDATA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[ &lt; ]]&gt;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</a:rPr>
              <a:t>2</a:t>
            </a:r>
            <a:endParaRPr lang="pl-PL" b="0">
              <a:solidFill>
                <a:srgbClr val="00BB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&lt;/select&gt;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&lt;/sqlMap&gt;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Przykład: mapa SQL i poste zapytanie</a:t>
            </a:r>
          </a:p>
          <a:p>
            <a:r>
              <a:rPr lang="pl-PL" sz="2000" b="0" dirty="0">
                <a:latin typeface="+mn-lt"/>
              </a:rPr>
              <a:t> Java: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87450" y="981075"/>
            <a:ext cx="7345363" cy="1830388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public class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DictionaryDao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extends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SqlMapClientDaoSupport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public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DictionaryRecord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</a:rPr>
              <a:t>getDictionaryParameter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</a:rPr>
              <a:t>String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code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/>
            </a:r>
            <a:br>
              <a:rPr lang="pl-PL" b="0">
                <a:solidFill>
                  <a:srgbClr val="00ED00"/>
                </a:solidFill>
                <a:latin typeface="Lucida Console" pitchFamily="49" charset="0"/>
              </a:rPr>
            </a:b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	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throws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DataAccessException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{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</a:rPr>
              <a:t>Map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params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=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new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</a:rPr>
              <a:t>HashMap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();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        params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</a:rPr>
              <a:t>put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"code"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code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return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DictionaryRecord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</a:rPr>
              <a:t>getSqlMapClientTemplate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		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</a:rPr>
              <a:t>queryForObject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(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"Dictionary.getRecord"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,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</a:rPr>
              <a:t>params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);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}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2FE7A9"/>
                </a:solidFill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Przykład: inicjalizacja </a:t>
            </a:r>
            <a:r>
              <a:rPr lang="pl-PL" sz="2000" dirty="0" err="1">
                <a:latin typeface="+mn-lt"/>
              </a:rPr>
              <a:t>iBatis</a:t>
            </a:r>
            <a:r>
              <a:rPr lang="pl-PL" sz="2000" dirty="0">
                <a:latin typeface="+mn-lt"/>
              </a:rPr>
              <a:t> w Springu</a:t>
            </a:r>
          </a:p>
          <a:p>
            <a:r>
              <a:rPr lang="pl-PL" sz="2000" b="0" dirty="0">
                <a:latin typeface="+mn-lt"/>
              </a:rPr>
              <a:t> Spring XML:</a:t>
            </a: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  <a:p>
            <a:r>
              <a:rPr lang="pl-PL" sz="2000" b="0" dirty="0" err="1">
                <a:latin typeface="+mn-lt"/>
              </a:rPr>
              <a:t>WEB-INF</a:t>
            </a:r>
            <a:r>
              <a:rPr lang="pl-PL" sz="2000" b="0" dirty="0">
                <a:latin typeface="+mn-lt"/>
              </a:rPr>
              <a:t>/</a:t>
            </a:r>
            <a:r>
              <a:rPr lang="pl-PL" sz="2000" b="0" dirty="0" err="1">
                <a:latin typeface="+mn-lt"/>
              </a:rPr>
              <a:t>sqlmap-config.xml</a:t>
            </a:r>
            <a:r>
              <a:rPr lang="pl-PL" sz="2000" b="0" dirty="0">
                <a:latin typeface="+mn-lt"/>
              </a:rPr>
              <a:t>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7993062" cy="2598738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"dataSource"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"com.comarch.springcalc.data.datasources.WebDataSource"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"log"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"logUtils"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"sqlMapClient"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"org.springframework.orm.ibatis.SqlMapClientFactoryBean"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"configLocation"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"WEB-INF/sqlmap-config.xml"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"dataSource"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"dataSource"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"dictDao"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"com.comarch.springcalc.data.dao.ibatis.DictionaryDao"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"sqlMapClient"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ref=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"sqlMapClient"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0113" y="4149725"/>
            <a:ext cx="7920037" cy="1062038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&lt;sqlMapConfig&gt;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&lt;settings enhancementEnabled=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"true"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useStatementNamespaces=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"true"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ED00"/>
                </a:solidFill>
                <a:latin typeface="Lucida Console" pitchFamily="49" charset="0"/>
              </a:rPr>
              <a:t>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&lt;sqlMap resource=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</a:rPr>
              <a:t>"com/comarch/springcalc/data/dao/ibatis/Dictionary.xml"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/&gt;</a:t>
            </a:r>
            <a:endParaRPr lang="pl-PL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</a:rPr>
              <a:t>&lt;/sqlMapConfig&gt;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Co jeszcze możemy dla Ciebie zrobić?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za pomocą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możemy wywoływać dowolne zapytania SQL (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nie ingeruje w ich treść)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zapytania insert, </a:t>
            </a:r>
            <a:r>
              <a:rPr lang="pl-PL" sz="2000" b="0" dirty="0" err="1">
                <a:latin typeface="+mn-lt"/>
              </a:rPr>
              <a:t>select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call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update</a:t>
            </a:r>
            <a:r>
              <a:rPr lang="pl-PL" sz="2000" b="0" dirty="0">
                <a:latin typeface="+mn-lt"/>
              </a:rPr>
              <a:t> mogą korzystać z map wyników oraz map parametrów, tak aby można było przekazać jako "argument" do zapytania klasę Javy i jako wynik też dostać klasę Javy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pozwala operować na pojedynczych rekordach/obiektach jak i na całych listach (są do tego odpowiednie metody w Javie – </a:t>
            </a:r>
            <a:r>
              <a:rPr lang="pl-PL" sz="2000" b="0" dirty="0" err="1">
                <a:latin typeface="+mn-lt"/>
              </a:rPr>
              <a:t>np</a:t>
            </a:r>
            <a:r>
              <a:rPr lang="pl-PL" sz="2000" b="0" dirty="0">
                <a:latin typeface="+mn-lt"/>
              </a:rPr>
              <a:t>. </a:t>
            </a:r>
            <a:r>
              <a:rPr lang="pl-PL" sz="2000" b="0" dirty="0" err="1">
                <a:latin typeface="+mn-lt"/>
              </a:rPr>
              <a:t>queryForObject</a:t>
            </a:r>
            <a:r>
              <a:rPr lang="pl-PL" sz="2000" b="0" dirty="0">
                <a:latin typeface="+mn-lt"/>
              </a:rPr>
              <a:t> albo </a:t>
            </a:r>
            <a:r>
              <a:rPr lang="pl-PL" sz="2000" b="0" dirty="0" err="1">
                <a:latin typeface="+mn-lt"/>
              </a:rPr>
              <a:t>queryForList</a:t>
            </a:r>
            <a:r>
              <a:rPr lang="pl-PL" sz="2000" b="0" dirty="0">
                <a:latin typeface="+mn-lt"/>
              </a:rPr>
              <a:t>)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umożliwia też wykonywanie kilku zapytań/operacji w jednym "</a:t>
            </a:r>
            <a:r>
              <a:rPr lang="pl-PL" sz="2000" b="0" dirty="0" err="1">
                <a:latin typeface="+mn-lt"/>
              </a:rPr>
              <a:t>batchu</a:t>
            </a:r>
            <a:r>
              <a:rPr lang="pl-PL" sz="2000" b="0" dirty="0">
                <a:latin typeface="+mn-lt"/>
              </a:rPr>
              <a:t>", wspiera również "swoje" transakcje (co nie jest zbyt przydane w Springu, gdzie mamy ogólny mechanizm transakcji)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w </a:t>
            </a:r>
            <a:r>
              <a:rPr lang="pl-PL" sz="2000" b="0" dirty="0" err="1">
                <a:latin typeface="+mn-lt"/>
              </a:rPr>
              <a:t>XMLach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iBatis'a</a:t>
            </a:r>
            <a:r>
              <a:rPr lang="pl-PL" sz="2000" b="0" dirty="0">
                <a:latin typeface="+mn-lt"/>
              </a:rPr>
              <a:t> możemy wprowadzać pewne elementy logiki – warunkowego budowania treści zapytań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5589588"/>
            <a:ext cx="83534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0"/>
            <a:ext cx="8604250" cy="551497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pl-PL" sz="1800" dirty="0" smtClean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Wprowadzenie do </a:t>
            </a:r>
            <a:r>
              <a:rPr lang="pl-PL" sz="1800" dirty="0" err="1">
                <a:latin typeface="+mn-lt"/>
              </a:rPr>
              <a:t>Spring’a</a:t>
            </a:r>
            <a:endParaRPr lang="pl-PL" sz="18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l-PL" sz="1800" dirty="0">
                <a:latin typeface="+mn-lt"/>
              </a:rPr>
              <a:t> Kontener, fabryka i IOC</a:t>
            </a:r>
          </a:p>
          <a:p>
            <a:pPr lvl="1">
              <a:lnSpc>
                <a:spcPct val="120000"/>
              </a:lnSpc>
            </a:pPr>
            <a:r>
              <a:rPr lang="pl-PL" sz="1800" dirty="0">
                <a:latin typeface="+mn-lt"/>
              </a:rPr>
              <a:t> </a:t>
            </a:r>
            <a:r>
              <a:rPr lang="pl-PL" sz="1800" b="0" dirty="0">
                <a:latin typeface="+mn-lt"/>
              </a:rPr>
              <a:t>Wszystko jest </a:t>
            </a:r>
            <a:r>
              <a:rPr lang="pl-PL" sz="1800" b="0" dirty="0" err="1">
                <a:latin typeface="+mn-lt"/>
              </a:rPr>
              <a:t>beanem</a:t>
            </a:r>
            <a:endParaRPr lang="pl-PL" sz="1800" b="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Fabryka i kontener </a:t>
            </a:r>
            <a:r>
              <a:rPr lang="pl-PL" sz="1800" b="0" dirty="0" err="1">
                <a:latin typeface="+mn-lt"/>
              </a:rPr>
              <a:t>beanów</a:t>
            </a:r>
            <a:r>
              <a:rPr lang="pl-PL" sz="1800" b="0" dirty="0">
                <a:latin typeface="+mn-lt"/>
              </a:rPr>
              <a:t> / IOC</a:t>
            </a: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Jak Spring tworzy i konfiguruje </a:t>
            </a:r>
            <a:r>
              <a:rPr lang="pl-PL" sz="1800" b="0" dirty="0" err="1">
                <a:latin typeface="+mn-lt"/>
              </a:rPr>
              <a:t>beany</a:t>
            </a:r>
            <a:r>
              <a:rPr lang="pl-PL" sz="1800" b="0" dirty="0">
                <a:latin typeface="+mn-lt"/>
              </a:rPr>
              <a:t>?</a:t>
            </a:r>
            <a:endParaRPr lang="pl-PL" sz="1800" dirty="0">
              <a:latin typeface="+mn-lt"/>
            </a:endParaRPr>
          </a:p>
          <a:p>
            <a:pPr lvl="2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Skąd wziąć instancję ? </a:t>
            </a:r>
          </a:p>
          <a:p>
            <a:pPr lvl="2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Wstrzykiwanie zależności</a:t>
            </a:r>
          </a:p>
          <a:p>
            <a:pPr lvl="2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Inicjalizacja</a:t>
            </a:r>
          </a:p>
          <a:p>
            <a:pPr lvl="2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Wstrzykiwanie metod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+mn-lt"/>
              </a:rPr>
              <a:t> Programowanie Aspektowe (AOP)</a:t>
            </a: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Podstawowe pojęcia</a:t>
            </a: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Przykład: aspekt logowania ze </a:t>
            </a:r>
            <a:r>
              <a:rPr lang="pl-PL" sz="1800" b="0" dirty="0" err="1" smtClean="0">
                <a:latin typeface="+mn-lt"/>
              </a:rPr>
              <a:t>SpringCalc</a:t>
            </a:r>
            <a:r>
              <a:rPr lang="pl-PL" sz="1800" b="0" dirty="0" smtClean="0">
                <a:latin typeface="+mn-lt"/>
              </a:rPr>
              <a:t/>
            </a:r>
            <a:br>
              <a:rPr lang="pl-PL" sz="1800" b="0" dirty="0" smtClean="0">
                <a:latin typeface="+mn-lt"/>
              </a:rPr>
            </a:br>
            <a:endParaRPr lang="pl-PL" sz="1800" b="0" dirty="0" smtClean="0">
              <a:latin typeface="+mn-lt"/>
            </a:endParaRPr>
          </a:p>
          <a:p>
            <a:pPr lvl="1">
              <a:lnSpc>
                <a:spcPct val="120000"/>
              </a:lnSpc>
              <a:buNone/>
            </a:pPr>
            <a:endParaRPr lang="pl-PL" sz="1800" b="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l-PL" sz="1800" b="0" dirty="0" smtClean="0">
                <a:latin typeface="+mn-lt"/>
              </a:rPr>
              <a:t> </a:t>
            </a:r>
            <a:r>
              <a:rPr lang="pl-PL" sz="1800" b="0" dirty="0" smtClean="0">
                <a:latin typeface="+mn-lt"/>
              </a:rPr>
              <a:t> </a:t>
            </a:r>
            <a:r>
              <a:rPr lang="pl-PL" sz="1800" dirty="0" smtClean="0">
                <a:latin typeface="+mn-lt"/>
              </a:rPr>
              <a:t>Technologia </a:t>
            </a:r>
            <a:r>
              <a:rPr lang="pl-PL" sz="1800" dirty="0" err="1" smtClean="0">
                <a:latin typeface="+mn-lt"/>
              </a:rPr>
              <a:t>iBatis</a:t>
            </a:r>
            <a:endParaRPr lang="pl-PL" sz="1800" dirty="0" smtClean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pl-PL" sz="1800" b="0" dirty="0" smtClean="0">
                <a:latin typeface="+mn-lt"/>
              </a:rPr>
              <a:t> </a:t>
            </a:r>
            <a:r>
              <a:rPr lang="pl-PL" sz="1800" b="0" dirty="0">
                <a:latin typeface="+mn-lt"/>
              </a:rPr>
              <a:t>przykład mapy SQL</a:t>
            </a: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użycie w </a:t>
            </a:r>
            <a:r>
              <a:rPr lang="pl-PL" sz="1800" b="0" dirty="0" smtClean="0">
                <a:latin typeface="+mn-lt"/>
              </a:rPr>
              <a:t>Springu</a:t>
            </a:r>
          </a:p>
          <a:p>
            <a:pPr>
              <a:lnSpc>
                <a:spcPct val="120000"/>
              </a:lnSpc>
            </a:pPr>
            <a:r>
              <a:rPr lang="pl-PL" sz="1800" dirty="0" smtClean="0">
                <a:latin typeface="+mn-lt"/>
              </a:rPr>
              <a:t> </a:t>
            </a:r>
            <a:r>
              <a:rPr lang="pl-PL" sz="1800" dirty="0" smtClean="0">
                <a:latin typeface="+mn-lt"/>
              </a:rPr>
              <a:t> Wprowadzenie do Java EE</a:t>
            </a:r>
          </a:p>
          <a:p>
            <a:pPr lvl="1">
              <a:lnSpc>
                <a:spcPct val="120000"/>
              </a:lnSpc>
            </a:pPr>
            <a:r>
              <a:rPr lang="pl-PL" sz="1800" dirty="0" smtClean="0">
                <a:latin typeface="+mn-lt"/>
              </a:rPr>
              <a:t> </a:t>
            </a:r>
            <a:r>
              <a:rPr lang="pl-PL" sz="1800" b="0" dirty="0" smtClean="0">
                <a:latin typeface="+mn-lt"/>
              </a:rPr>
              <a:t>serwer aplikacji</a:t>
            </a:r>
          </a:p>
          <a:p>
            <a:pPr lvl="1">
              <a:lnSpc>
                <a:spcPct val="120000"/>
              </a:lnSpc>
            </a:pPr>
            <a:r>
              <a:rPr lang="pl-PL" sz="1800" b="0" dirty="0" smtClean="0">
                <a:latin typeface="+mn-lt"/>
              </a:rPr>
              <a:t> </a:t>
            </a:r>
            <a:r>
              <a:rPr lang="pl-PL" sz="1800" b="0" dirty="0" err="1" smtClean="0">
                <a:latin typeface="+mn-lt"/>
              </a:rPr>
              <a:t>servlet</a:t>
            </a:r>
            <a:endParaRPr lang="pl-PL" sz="1800" b="0" dirty="0" smtClean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pl-PL" sz="1800" b="0" dirty="0" smtClean="0">
                <a:latin typeface="+mn-lt"/>
              </a:rPr>
              <a:t> J</a:t>
            </a:r>
            <a:r>
              <a:rPr lang="pl-PL" sz="1800" b="0" dirty="0" smtClean="0">
                <a:latin typeface="+mn-lt"/>
              </a:rPr>
              <a:t>ava </a:t>
            </a:r>
            <a:r>
              <a:rPr lang="pl-PL" sz="1800" b="0" dirty="0" smtClean="0">
                <a:latin typeface="+mn-lt"/>
              </a:rPr>
              <a:t>S</a:t>
            </a:r>
            <a:r>
              <a:rPr lang="pl-PL" sz="1800" b="0" dirty="0" smtClean="0">
                <a:latin typeface="+mn-lt"/>
              </a:rPr>
              <a:t>erver </a:t>
            </a:r>
            <a:r>
              <a:rPr lang="pl-PL" sz="1800" b="0" dirty="0" err="1" smtClean="0">
                <a:latin typeface="+mn-lt"/>
              </a:rPr>
              <a:t>P</a:t>
            </a:r>
            <a:r>
              <a:rPr lang="pl-PL" sz="1800" b="0" dirty="0" err="1" smtClean="0">
                <a:latin typeface="+mn-lt"/>
              </a:rPr>
              <a:t>ages</a:t>
            </a:r>
            <a:endParaRPr lang="pl-PL" sz="18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l-PL" sz="1800" dirty="0" smtClean="0">
                <a:latin typeface="+mn-lt"/>
              </a:rPr>
              <a:t> </a:t>
            </a:r>
            <a:r>
              <a:rPr lang="pl-PL" sz="1800" dirty="0" smtClean="0">
                <a:latin typeface="+mn-lt"/>
              </a:rPr>
              <a:t> </a:t>
            </a:r>
            <a:r>
              <a:rPr lang="pl-PL" sz="1800" dirty="0" smtClean="0">
                <a:latin typeface="+mn-lt"/>
              </a:rPr>
              <a:t>Spring Web</a:t>
            </a:r>
          </a:p>
          <a:p>
            <a:pPr lvl="1">
              <a:lnSpc>
                <a:spcPct val="120000"/>
              </a:lnSpc>
            </a:pPr>
            <a:r>
              <a:rPr lang="pl-PL" sz="1800" b="0" dirty="0" smtClean="0">
                <a:latin typeface="+mn-lt"/>
              </a:rPr>
              <a:t> </a:t>
            </a:r>
            <a:r>
              <a:rPr lang="pl-PL" sz="1800" b="0" dirty="0">
                <a:latin typeface="+mn-lt"/>
              </a:rPr>
              <a:t>MVC (kontrolery, formy, walidacja, mapowanie URL)</a:t>
            </a: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</a:t>
            </a:r>
            <a:r>
              <a:rPr lang="pl-PL" sz="1800" b="0" dirty="0" err="1">
                <a:latin typeface="+mn-lt"/>
              </a:rPr>
              <a:t>Tagliby</a:t>
            </a:r>
            <a:r>
              <a:rPr lang="pl-PL" sz="1800" b="0" dirty="0">
                <a:latin typeface="+mn-lt"/>
              </a:rPr>
              <a:t>: Spring / JSTL / </a:t>
            </a:r>
            <a:r>
              <a:rPr lang="pl-PL" sz="1800" b="0" dirty="0" err="1">
                <a:latin typeface="+mn-lt"/>
              </a:rPr>
              <a:t>Displaytag</a:t>
            </a:r>
            <a:endParaRPr lang="pl-PL" sz="1800" b="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Przykład: </a:t>
            </a:r>
            <a:r>
              <a:rPr lang="pl-PL" sz="1800" b="0" dirty="0" err="1">
                <a:latin typeface="+mn-lt"/>
              </a:rPr>
              <a:t>SpringCalc</a:t>
            </a:r>
            <a:endParaRPr lang="pl-PL" sz="1800" b="0" dirty="0">
              <a:latin typeface="+mn-lt"/>
            </a:endParaRPr>
          </a:p>
          <a:p>
            <a:pPr lvl="1"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Obsługa wyjątków</a:t>
            </a:r>
          </a:p>
          <a:p>
            <a:pPr>
              <a:lnSpc>
                <a:spcPct val="120000"/>
              </a:lnSpc>
            </a:pPr>
            <a:r>
              <a:rPr lang="pl-PL" sz="1800" b="0" dirty="0">
                <a:latin typeface="+mn-lt"/>
              </a:rPr>
              <a:t> </a:t>
            </a:r>
            <a:r>
              <a:rPr lang="pl-PL" sz="1800" b="0" dirty="0" smtClean="0">
                <a:latin typeface="+mn-lt"/>
              </a:rPr>
              <a:t> </a:t>
            </a:r>
            <a:r>
              <a:rPr lang="pl-PL" sz="1800" dirty="0" smtClean="0">
                <a:latin typeface="+mn-lt"/>
              </a:rPr>
              <a:t>Co dalej?</a:t>
            </a:r>
            <a:endParaRPr lang="pl-PL" sz="1800" dirty="0">
              <a:latin typeface="+mn-lt"/>
            </a:endParaRPr>
          </a:p>
          <a:p>
            <a:pPr lvl="1">
              <a:lnSpc>
                <a:spcPct val="120000"/>
              </a:lnSpc>
            </a:pPr>
            <a:endParaRPr lang="pl-PL" sz="1800" b="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pl-PL" sz="1800" b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iBatis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</a:t>
            </a: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Więcej o </a:t>
            </a:r>
            <a:r>
              <a:rPr lang="pl-PL" sz="2000" dirty="0" err="1">
                <a:latin typeface="+mn-lt"/>
              </a:rPr>
              <a:t>iBatis</a:t>
            </a: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 lvl="1"/>
            <a:r>
              <a:rPr lang="pl-PL" sz="2000" dirty="0">
                <a:latin typeface="+mn-lt"/>
              </a:rPr>
              <a:t> </a:t>
            </a:r>
            <a:r>
              <a:rPr lang="pl-PL" sz="2000" b="0" dirty="0">
                <a:latin typeface="+mn-lt"/>
              </a:rPr>
              <a:t>kompletny podręcznik w PDF dostępny na stronie: </a:t>
            </a:r>
            <a:r>
              <a:rPr lang="pl-PL" sz="2000" b="0" dirty="0">
                <a:latin typeface="+mn-lt"/>
                <a:hlinkClick r:id="rId2"/>
              </a:rPr>
              <a:t>http://ibatis.apache.org/</a:t>
            </a:r>
            <a:endParaRPr lang="pl-PL" sz="2000" b="0" dirty="0">
              <a:latin typeface="+mn-lt"/>
            </a:endParaRP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iBatis</a:t>
            </a:r>
            <a:r>
              <a:rPr lang="pl-PL" sz="2000" b="0" dirty="0">
                <a:latin typeface="+mn-lt"/>
              </a:rPr>
              <a:t> jest dostępny również dla .NET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85720" y="2714620"/>
            <a:ext cx="907256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</a:t>
            </a:r>
            <a:br>
              <a:rPr lang="pl-P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Java EE</a:t>
            </a: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l-P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Java EE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 smtClean="0">
                <a:latin typeface="+mn-lt"/>
              </a:rPr>
              <a:t>Co to jest Java EE?</a:t>
            </a:r>
            <a:endParaRPr lang="pl-PL" sz="2000" dirty="0">
              <a:latin typeface="+mn-lt"/>
            </a:endParaRPr>
          </a:p>
          <a:p>
            <a:r>
              <a:rPr lang="pl-PL" sz="2000" b="0" dirty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Java EE = Java Platform, </a:t>
            </a:r>
            <a:r>
              <a:rPr lang="pl-PL" sz="2000" b="0" dirty="0" err="1" smtClean="0">
                <a:latin typeface="+mn-lt"/>
              </a:rPr>
              <a:t>Enterprise</a:t>
            </a:r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Edition</a:t>
            </a:r>
            <a:endParaRPr lang="pl-PL" sz="2000" b="0" dirty="0" smtClean="0">
              <a:latin typeface="+mn-lt"/>
            </a:endParaRP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Platforma przeznaczona do budowy aplikacji biznesowych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Budujemy aplikacji i ogólnie całe systemy informatyczne z </a:t>
            </a:r>
            <a:r>
              <a:rPr lang="pl-PL" sz="2000" b="0" i="1" dirty="0" smtClean="0">
                <a:latin typeface="+mn-lt"/>
              </a:rPr>
              <a:t>komponentów</a:t>
            </a:r>
            <a:endParaRPr lang="pl-PL" sz="2000" b="0" i="1" dirty="0" smtClean="0">
              <a:latin typeface="+mn-lt"/>
            </a:endParaRPr>
          </a:p>
          <a:p>
            <a:r>
              <a:rPr lang="pl-PL" sz="2000" b="0" i="1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Aplikacje działają w ramach </a:t>
            </a:r>
            <a:r>
              <a:rPr lang="pl-PL" sz="2000" b="0" i="1" dirty="0" smtClean="0">
                <a:latin typeface="+mn-lt"/>
              </a:rPr>
              <a:t>serwera aplikacji</a:t>
            </a:r>
            <a:r>
              <a:rPr lang="pl-PL" sz="2000" b="0" dirty="0" smtClean="0">
                <a:latin typeface="+mn-lt"/>
              </a:rPr>
              <a:t>, który dostarcza wiele funkcjonalności typowej dla aplikacji biznesowych – takich jak: dostęp do baz danych (JDBC), zarządzania transakcjami (JTA), przesyłanie wiadomości (JMS), zdalne wywołania procedur (RMI, </a:t>
            </a:r>
            <a:r>
              <a:rPr lang="pl-PL" sz="2000" b="0" dirty="0" err="1" smtClean="0">
                <a:latin typeface="+mn-lt"/>
              </a:rPr>
              <a:t>web</a:t>
            </a:r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services</a:t>
            </a:r>
            <a:r>
              <a:rPr lang="pl-PL" sz="2000" b="0" dirty="0" smtClean="0">
                <a:latin typeface="+mn-lt"/>
              </a:rPr>
              <a:t>), obsługa XML (JAXP), zarządzanie obiektami logiki biznesowej (EJB)</a:t>
            </a:r>
          </a:p>
          <a:p>
            <a:pPr>
              <a:buNone/>
            </a:pPr>
            <a:endParaRPr lang="pl-PL" sz="2000" b="0" dirty="0" smtClean="0">
              <a:latin typeface="+mn-lt"/>
            </a:endParaRPr>
          </a:p>
          <a:p>
            <a:pPr>
              <a:buNone/>
            </a:pPr>
            <a:r>
              <a:rPr lang="pl-PL" sz="2000" dirty="0" smtClean="0">
                <a:latin typeface="+mn-lt"/>
              </a:rPr>
              <a:t>Aplikacje Web w Java EE</a:t>
            </a:r>
          </a:p>
          <a:p>
            <a:r>
              <a:rPr lang="pl-PL" sz="200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servlety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portlety</a:t>
            </a:r>
            <a:r>
              <a:rPr lang="pl-PL" sz="2000" b="0" dirty="0" smtClean="0">
                <a:latin typeface="+mn-lt"/>
              </a:rPr>
              <a:t> i JSP</a:t>
            </a:r>
            <a:endParaRPr lang="pl-PL" sz="200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Java EE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 err="1" smtClean="0">
                <a:latin typeface="+mn-lt"/>
              </a:rPr>
              <a:t>Servlety</a:t>
            </a:r>
            <a:endParaRPr lang="pl-PL" sz="2000" dirty="0" smtClean="0">
              <a:latin typeface="+mn-lt"/>
            </a:endParaRPr>
          </a:p>
          <a:p>
            <a:r>
              <a:rPr lang="pl-PL" sz="200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W największym skrócie „</a:t>
            </a:r>
            <a:r>
              <a:rPr lang="pl-PL" sz="2000" b="0" dirty="0" err="1" smtClean="0">
                <a:latin typeface="+mn-lt"/>
              </a:rPr>
              <a:t>servlety</a:t>
            </a:r>
            <a:r>
              <a:rPr lang="pl-PL" sz="2000" b="0" dirty="0" smtClean="0">
                <a:latin typeface="+mn-lt"/>
              </a:rPr>
              <a:t> to takie CGI tylko, że w Javie”.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Servlety</a:t>
            </a:r>
            <a:r>
              <a:rPr lang="pl-PL" sz="2000" b="0" dirty="0" smtClean="0">
                <a:latin typeface="+mn-lt"/>
              </a:rPr>
              <a:t>, technicznie rzecz biorąc to klasa, która dziedziczy z klasy </a:t>
            </a:r>
            <a:r>
              <a:rPr lang="en-GB" sz="2000" dirty="0" err="1" smtClean="0">
                <a:latin typeface="+mn-lt"/>
              </a:rPr>
              <a:t>javax.servlet.http.HttpServlet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i implementuje (niektóre lub wszystkie) metody: </a:t>
            </a:r>
            <a:r>
              <a:rPr lang="pl-PL" sz="2000" b="0" dirty="0" err="1" smtClean="0">
                <a:latin typeface="+mn-lt"/>
              </a:rPr>
              <a:t>doGet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doPost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doPut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doDelete</a:t>
            </a:r>
            <a:r>
              <a:rPr lang="pl-PL" sz="2000" b="0" dirty="0" smtClean="0">
                <a:latin typeface="+mn-lt"/>
              </a:rPr>
              <a:t>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Dane z zapytania przekazywane są przez obiekty klas </a:t>
            </a:r>
            <a:r>
              <a:rPr lang="pl-PL" sz="2000" dirty="0" err="1" smtClean="0">
                <a:latin typeface="+mn-lt"/>
              </a:rPr>
              <a:t>HttpServletRequest</a:t>
            </a:r>
            <a:r>
              <a:rPr lang="pl-PL" sz="2000" b="0" dirty="0" smtClean="0">
                <a:latin typeface="+mn-lt"/>
              </a:rPr>
              <a:t> a odpowiedź wysyłana jest za pomocą obiektu </a:t>
            </a:r>
            <a:r>
              <a:rPr lang="pl-PL" sz="2000" dirty="0" err="1" smtClean="0">
                <a:latin typeface="+mn-lt"/>
              </a:rPr>
              <a:t>HttpServletResponse</a:t>
            </a:r>
            <a:r>
              <a:rPr lang="pl-PL" sz="2000" dirty="0" smtClean="0">
                <a:latin typeface="+mn-lt"/>
              </a:rPr>
              <a:t>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W klasach zapytania i odpowiedzi mamy dostęp m. in. do informacji o ciasteczkach, sesji, </a:t>
            </a:r>
            <a:r>
              <a:rPr lang="pl-PL" sz="2000" b="0" dirty="0" err="1" smtClean="0">
                <a:latin typeface="+mn-lt"/>
              </a:rPr>
              <a:t>URLu</a:t>
            </a:r>
            <a:r>
              <a:rPr lang="pl-PL" sz="2000" b="0" dirty="0" smtClean="0">
                <a:latin typeface="+mn-lt"/>
              </a:rPr>
              <a:t> użytym w zapytaniu, i ogólnie wszystkich nagłówkach i informacjach</a:t>
            </a:r>
            <a:br>
              <a:rPr lang="pl-PL" sz="2000" b="0" dirty="0" smtClean="0">
                <a:latin typeface="+mn-lt"/>
              </a:rPr>
            </a:br>
            <a:r>
              <a:rPr lang="pl-PL" sz="2000" b="0" dirty="0" smtClean="0">
                <a:latin typeface="+mn-lt"/>
              </a:rPr>
              <a:t>jakie można wysłać przez HTTP.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Servlety</a:t>
            </a:r>
            <a:r>
              <a:rPr lang="pl-PL" sz="2000" b="0" dirty="0" smtClean="0">
                <a:latin typeface="+mn-lt"/>
              </a:rPr>
              <a:t> są uruchamiane w ramach specjalnego serwera HTTP, zwanego </a:t>
            </a:r>
            <a:r>
              <a:rPr lang="pl-PL" sz="2000" dirty="0" smtClean="0">
                <a:latin typeface="+mn-lt"/>
              </a:rPr>
              <a:t>serwerem aplikacji</a:t>
            </a:r>
            <a:r>
              <a:rPr lang="pl-PL" sz="2000" b="0" dirty="0" smtClean="0">
                <a:latin typeface="+mn-lt"/>
              </a:rPr>
              <a:t> bądź kontenerem </a:t>
            </a:r>
            <a:r>
              <a:rPr lang="pl-PL" sz="2000" b="0" dirty="0" err="1" smtClean="0">
                <a:latin typeface="+mn-lt"/>
              </a:rPr>
              <a:t>servletów</a:t>
            </a:r>
            <a:r>
              <a:rPr lang="pl-PL" sz="2000" b="0" dirty="0" smtClean="0">
                <a:latin typeface="+mn-lt"/>
              </a:rPr>
              <a:t>.</a:t>
            </a:r>
          </a:p>
          <a:p>
            <a:pPr>
              <a:buNone/>
            </a:pPr>
            <a:endParaRPr lang="pl-PL" sz="2000" b="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Java EE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 smtClean="0">
                <a:latin typeface="+mn-lt"/>
              </a:rPr>
              <a:t>Serwer aplikacji</a:t>
            </a:r>
          </a:p>
          <a:p>
            <a:r>
              <a:rPr lang="pl-PL" sz="200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Jest „zwykłym” serwerem http, zazwyczaj napisanym w Javie.</a:t>
            </a:r>
          </a:p>
          <a:p>
            <a:r>
              <a:rPr lang="pl-PL" sz="2000" b="0" dirty="0" smtClean="0">
                <a:latin typeface="+mn-lt"/>
              </a:rPr>
              <a:t> Poza „normalnym” serwowaniem plików, serwer aplikacji tworzy środowisko uruchomienia </a:t>
            </a:r>
            <a:r>
              <a:rPr lang="pl-PL" sz="2000" b="0" dirty="0" err="1" smtClean="0">
                <a:latin typeface="+mn-lt"/>
              </a:rPr>
              <a:t>servletów</a:t>
            </a:r>
            <a:r>
              <a:rPr lang="pl-PL" sz="2000" b="0" dirty="0" smtClean="0">
                <a:latin typeface="+mn-lt"/>
              </a:rPr>
              <a:t> – ładuje odpowiednie klasy i wywołuje z nich odpowiednie metody.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Konfiguracja aplikacji Web napisanej za pomocą </a:t>
            </a:r>
            <a:r>
              <a:rPr lang="pl-PL" sz="2000" b="0" dirty="0" err="1" smtClean="0">
                <a:latin typeface="+mn-lt"/>
              </a:rPr>
              <a:t>servletów</a:t>
            </a:r>
            <a:r>
              <a:rPr lang="pl-PL" sz="2000" b="0" dirty="0" smtClean="0">
                <a:latin typeface="+mn-lt"/>
              </a:rPr>
              <a:t> odbywa się przez specjalny plik </a:t>
            </a:r>
            <a:r>
              <a:rPr lang="pl-PL" sz="2000" b="0" dirty="0" err="1" smtClean="0">
                <a:latin typeface="+mn-lt"/>
              </a:rPr>
              <a:t>web.xml</a:t>
            </a:r>
            <a:r>
              <a:rPr lang="pl-PL" sz="2000" b="0" dirty="0" smtClean="0">
                <a:latin typeface="+mn-lt"/>
              </a:rPr>
              <a:t>, w którym możemy powiązać konkretne </a:t>
            </a:r>
            <a:r>
              <a:rPr lang="pl-PL" sz="2000" b="0" dirty="0" err="1" smtClean="0">
                <a:latin typeface="+mn-lt"/>
              </a:rPr>
              <a:t>URLe</a:t>
            </a:r>
            <a:r>
              <a:rPr lang="pl-PL" sz="2000" b="0" dirty="0" smtClean="0">
                <a:latin typeface="+mn-lt"/>
              </a:rPr>
              <a:t> z odpowiednimi </a:t>
            </a:r>
            <a:r>
              <a:rPr lang="pl-PL" sz="2000" b="0" dirty="0" err="1" smtClean="0">
                <a:latin typeface="+mn-lt"/>
              </a:rPr>
              <a:t>servletami</a:t>
            </a:r>
            <a:r>
              <a:rPr lang="pl-PL" sz="2000" b="0" dirty="0" smtClean="0">
                <a:latin typeface="+mn-lt"/>
              </a:rPr>
              <a:t>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Serwery aplikacji dostarczają też zazwyczaj wewnętrzny kompilator Javy, który potrafi przekompilować zmiany w </a:t>
            </a:r>
            <a:r>
              <a:rPr lang="pl-PL" sz="2000" b="0" dirty="0" err="1" smtClean="0">
                <a:latin typeface="+mn-lt"/>
              </a:rPr>
              <a:t>servletach</a:t>
            </a:r>
            <a:r>
              <a:rPr lang="pl-PL" sz="2000" b="0" dirty="0" smtClean="0">
                <a:latin typeface="+mn-lt"/>
              </a:rPr>
              <a:t> oraz w plikach JSP.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Część serwerów aplikacji, posiada szereg dodatkowych funkcji – </a:t>
            </a:r>
            <a:r>
              <a:rPr lang="pl-PL" sz="2000" b="0" dirty="0" err="1" smtClean="0">
                <a:latin typeface="+mn-lt"/>
              </a:rPr>
              <a:t>np</a:t>
            </a:r>
            <a:r>
              <a:rPr lang="pl-PL" sz="2000" b="0" dirty="0" smtClean="0">
                <a:latin typeface="+mn-lt"/>
              </a:rPr>
              <a:t>. pule połączeń z bazą danych (serwer sam łączy się z bazą i daje te połączenia aplikacjom), lub kanały komunikacji między aplikacjami (JMS).</a:t>
            </a:r>
          </a:p>
          <a:p>
            <a:pPr>
              <a:buNone/>
            </a:pPr>
            <a:r>
              <a:rPr lang="pl-PL" sz="2000" dirty="0" smtClean="0">
                <a:latin typeface="+mn-lt"/>
              </a:rPr>
              <a:t>Popularne serwery aplikacji dla Java EE to: </a:t>
            </a:r>
            <a:r>
              <a:rPr lang="pl-PL" sz="2000" b="0" dirty="0" err="1" smtClean="0">
                <a:latin typeface="+mn-lt"/>
              </a:rPr>
              <a:t>WebSphere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Tomcat</a:t>
            </a:r>
            <a:r>
              <a:rPr lang="pl-PL" sz="2000" b="0" dirty="0" smtClean="0">
                <a:latin typeface="+mn-lt"/>
              </a:rPr>
              <a:t> / </a:t>
            </a:r>
            <a:r>
              <a:rPr lang="pl-PL" sz="2000" b="0" dirty="0" err="1" smtClean="0">
                <a:latin typeface="+mn-lt"/>
              </a:rPr>
              <a:t>Geronimo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JBoss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 err="1" smtClean="0">
                <a:latin typeface="+mn-lt"/>
              </a:rPr>
              <a:t>Glass</a:t>
            </a:r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err="1" smtClean="0">
                <a:latin typeface="+mn-lt"/>
              </a:rPr>
              <a:t>Fish</a:t>
            </a:r>
            <a:r>
              <a:rPr lang="pl-PL" sz="2000" b="0" dirty="0" smtClean="0">
                <a:latin typeface="+mn-lt"/>
              </a:rPr>
              <a:t>. </a:t>
            </a:r>
            <a:endParaRPr lang="pl-PL" sz="2000" dirty="0" smtClean="0">
              <a:latin typeface="+mn-lt"/>
            </a:endParaRPr>
          </a:p>
          <a:p>
            <a:pPr>
              <a:buNone/>
            </a:pPr>
            <a:endParaRPr lang="pl-PL" sz="2000" b="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Java EE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 smtClean="0">
                <a:latin typeface="+mn-lt"/>
              </a:rPr>
              <a:t>Java Server </a:t>
            </a:r>
            <a:r>
              <a:rPr lang="pl-PL" sz="2000" dirty="0" err="1" smtClean="0">
                <a:latin typeface="+mn-lt"/>
              </a:rPr>
              <a:t>Pages</a:t>
            </a:r>
            <a:endParaRPr lang="pl-PL" sz="2000" dirty="0" smtClean="0">
              <a:latin typeface="+mn-lt"/>
            </a:endParaRPr>
          </a:p>
          <a:p>
            <a:r>
              <a:rPr lang="pl-PL" sz="200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JSP to język oparty na </a:t>
            </a:r>
            <a:r>
              <a:rPr lang="pl-PL" sz="2000" b="0" dirty="0" err="1" smtClean="0">
                <a:latin typeface="+mn-lt"/>
              </a:rPr>
              <a:t>tagach</a:t>
            </a:r>
            <a:r>
              <a:rPr lang="pl-PL" sz="2000" b="0" dirty="0" smtClean="0">
                <a:latin typeface="+mn-lt"/>
              </a:rPr>
              <a:t>, będący rozszerzeniem HTML/XHTML.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W JSP korzystamy z bibliotek </a:t>
            </a:r>
            <a:r>
              <a:rPr lang="pl-PL" sz="2000" b="0" dirty="0" err="1" smtClean="0">
                <a:latin typeface="+mn-lt"/>
              </a:rPr>
              <a:t>tagów</a:t>
            </a:r>
            <a:r>
              <a:rPr lang="pl-PL" sz="2000" b="0" dirty="0" smtClean="0">
                <a:latin typeface="+mn-lt"/>
              </a:rPr>
              <a:t>. Każdy </a:t>
            </a:r>
            <a:r>
              <a:rPr lang="pl-PL" sz="2000" b="0" dirty="0" err="1" smtClean="0">
                <a:latin typeface="+mn-lt"/>
              </a:rPr>
              <a:t>tag</a:t>
            </a:r>
            <a:r>
              <a:rPr lang="pl-PL" sz="2000" b="0" dirty="0" smtClean="0">
                <a:latin typeface="+mn-lt"/>
              </a:rPr>
              <a:t> to jakaś klasa, która w oparciu o dostarczone parametry, generuje jakieś wyjście. W ramach specyfikacji Java EE zdefiniowana jest standardowa biblioteka </a:t>
            </a:r>
            <a:r>
              <a:rPr lang="pl-PL" sz="2000" b="0" dirty="0" err="1" smtClean="0">
                <a:latin typeface="+mn-lt"/>
              </a:rPr>
              <a:t>tagów</a:t>
            </a:r>
            <a:r>
              <a:rPr lang="pl-PL" sz="2000" b="0" dirty="0" smtClean="0">
                <a:latin typeface="+mn-lt"/>
              </a:rPr>
              <a:t> JSTL.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Pliki JSP przetwarzane są po stronie serwera. W czasie pierwszego otworzenia strony JSP, serwer kompiluje ją do </a:t>
            </a:r>
            <a:r>
              <a:rPr lang="pl-PL" sz="2000" b="0" dirty="0" err="1" smtClean="0">
                <a:latin typeface="+mn-lt"/>
              </a:rPr>
              <a:t>bytecode’u</a:t>
            </a:r>
            <a:r>
              <a:rPr lang="pl-PL" sz="2000" b="0" dirty="0" smtClean="0">
                <a:latin typeface="+mn-lt"/>
              </a:rPr>
              <a:t> Javy i wykonuje jak normalny </a:t>
            </a:r>
            <a:r>
              <a:rPr lang="pl-PL" sz="2000" b="0" dirty="0" err="1" smtClean="0">
                <a:latin typeface="+mn-lt"/>
              </a:rPr>
              <a:t>servlet</a:t>
            </a:r>
            <a:r>
              <a:rPr lang="pl-PL" sz="2000" b="0" dirty="0" smtClean="0">
                <a:latin typeface="+mn-lt"/>
              </a:rPr>
              <a:t>.</a:t>
            </a:r>
          </a:p>
          <a:p>
            <a:r>
              <a:rPr lang="pl-PL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Wewnątrz kodu JSP możemy wstawiać wstawki czystej Javy – jednak nie jest to zalecane.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0825" y="3068638"/>
            <a:ext cx="9072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  <a:b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l-P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Moduł Spring Web</a:t>
            </a:r>
          </a:p>
          <a:p>
            <a:r>
              <a:rPr lang="pl-PL" sz="2000" b="0" dirty="0">
                <a:latin typeface="+mn-lt"/>
              </a:rPr>
              <a:t> Implementacja wzorca MVC</a:t>
            </a:r>
          </a:p>
          <a:p>
            <a:pPr lvl="1"/>
            <a:r>
              <a:rPr lang="pl-PL" sz="2000" b="0" dirty="0">
                <a:latin typeface="+mn-lt"/>
              </a:rPr>
              <a:t> „Wszystko” może być modelem</a:t>
            </a:r>
          </a:p>
          <a:p>
            <a:pPr lvl="1"/>
            <a:r>
              <a:rPr lang="pl-PL" sz="2000" b="0" dirty="0">
                <a:latin typeface="+mn-lt"/>
              </a:rPr>
              <a:t> Interfejs </a:t>
            </a:r>
            <a:r>
              <a:rPr lang="pl-PL" sz="2000" b="0" i="1" dirty="0" err="1">
                <a:latin typeface="+mn-lt"/>
              </a:rPr>
              <a:t>Controller</a:t>
            </a:r>
            <a:r>
              <a:rPr lang="pl-PL" sz="2000" b="0" dirty="0">
                <a:latin typeface="+mn-lt"/>
              </a:rPr>
              <a:t> i wiele jego implementacji</a:t>
            </a:r>
          </a:p>
          <a:p>
            <a:pPr lvl="1"/>
            <a:r>
              <a:rPr lang="pl-PL" sz="2000" b="0" dirty="0">
                <a:latin typeface="+mn-lt"/>
              </a:rPr>
              <a:t> Wbudowana walidacja i formatowanie danych</a:t>
            </a:r>
          </a:p>
          <a:p>
            <a:r>
              <a:rPr lang="pl-PL" sz="2000" b="0" dirty="0">
                <a:latin typeface="+mn-lt"/>
              </a:rPr>
              <a:t> Integracja z różnymi technologiami widoku</a:t>
            </a:r>
          </a:p>
          <a:p>
            <a:r>
              <a:rPr lang="pl-PL" sz="2000" b="0" dirty="0">
                <a:latin typeface="+mn-lt"/>
              </a:rPr>
              <a:t> Zaawansowany mechanizm mapowania URL</a:t>
            </a:r>
          </a:p>
          <a:p>
            <a:r>
              <a:rPr lang="pl-PL" sz="2000" b="0" dirty="0">
                <a:latin typeface="+mn-lt"/>
              </a:rPr>
              <a:t> Wbudowany mechanizm </a:t>
            </a:r>
            <a:r>
              <a:rPr lang="pl-PL" sz="2000" b="0" i="1" dirty="0">
                <a:latin typeface="+mn-lt"/>
              </a:rPr>
              <a:t>file </a:t>
            </a:r>
            <a:r>
              <a:rPr lang="pl-PL" sz="2000" b="0" i="1" dirty="0" err="1">
                <a:latin typeface="+mn-lt"/>
              </a:rPr>
              <a:t>upload</a:t>
            </a:r>
            <a:endParaRPr lang="pl-PL" sz="2000" b="0" i="1" dirty="0">
              <a:latin typeface="+mn-lt"/>
            </a:endParaRPr>
          </a:p>
          <a:p>
            <a:r>
              <a:rPr lang="pl-PL" sz="2000" b="0" dirty="0">
                <a:latin typeface="+mn-lt"/>
              </a:rPr>
              <a:t> Spring </a:t>
            </a:r>
            <a:r>
              <a:rPr lang="pl-PL" sz="2000" b="0" dirty="0" err="1">
                <a:latin typeface="+mn-lt"/>
              </a:rPr>
              <a:t>WebFlow</a:t>
            </a:r>
            <a:r>
              <a:rPr lang="pl-PL" sz="2000" b="0" dirty="0">
                <a:latin typeface="+mn-lt"/>
              </a:rPr>
              <a:t> – rozszerzenie modułu Web o możliwość definiowania przepływów – ścieżek używania aplikacji </a:t>
            </a:r>
            <a:r>
              <a:rPr lang="pl-PL" sz="2000" b="0" dirty="0" err="1">
                <a:latin typeface="+mn-lt"/>
              </a:rPr>
              <a:t>web</a:t>
            </a:r>
            <a:endParaRPr lang="pl-PL" sz="2000" b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60425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Model / dane</a:t>
            </a:r>
          </a:p>
          <a:p>
            <a:r>
              <a:rPr lang="pl-PL" sz="2000" b="0" dirty="0">
                <a:latin typeface="+mn-lt"/>
              </a:rPr>
              <a:t> Każdy obiekt może przechowywać dane z formularzy (nie ma żadnych klas bazowych typu </a:t>
            </a:r>
            <a:r>
              <a:rPr lang="pl-PL" sz="2000" b="0" dirty="0" err="1">
                <a:latin typeface="+mn-lt"/>
              </a:rPr>
              <a:t>ActionForm</a:t>
            </a:r>
            <a:r>
              <a:rPr lang="pl-PL" sz="2000" b="0" dirty="0">
                <a:latin typeface="+mn-lt"/>
              </a:rPr>
              <a:t>).</a:t>
            </a:r>
          </a:p>
          <a:p>
            <a:r>
              <a:rPr lang="pl-PL" sz="2000" b="0" dirty="0">
                <a:latin typeface="+mn-lt"/>
              </a:rPr>
              <a:t> Klasa </a:t>
            </a:r>
            <a:r>
              <a:rPr lang="pl-PL" sz="2000" b="0" dirty="0" err="1">
                <a:latin typeface="+mn-lt"/>
              </a:rPr>
              <a:t>ModelView</a:t>
            </a:r>
            <a:r>
              <a:rPr lang="pl-PL" sz="2000" b="0" dirty="0">
                <a:latin typeface="+mn-lt"/>
              </a:rPr>
              <a:t> wiąże ze sobą dane z modelu i widok</a:t>
            </a:r>
          </a:p>
          <a:p>
            <a:pPr lvl="1"/>
            <a:r>
              <a:rPr lang="pl-PL" sz="2000" b="0" dirty="0">
                <a:latin typeface="+mn-lt"/>
              </a:rPr>
              <a:t> Model jest tam reprezentowany przez </a:t>
            </a:r>
            <a:r>
              <a:rPr lang="pl-PL" sz="2000" b="0" i="1" dirty="0">
                <a:latin typeface="+mn-lt"/>
              </a:rPr>
              <a:t>zwykłą mapę</a:t>
            </a:r>
            <a:r>
              <a:rPr lang="pl-PL" sz="2000" b="0" dirty="0">
                <a:latin typeface="+mn-lt"/>
              </a:rPr>
              <a:t>.</a:t>
            </a:r>
          </a:p>
          <a:p>
            <a:pPr lvl="1"/>
            <a:r>
              <a:rPr lang="pl-PL" sz="2000" b="0" dirty="0">
                <a:latin typeface="+mn-lt"/>
              </a:rPr>
              <a:t> Widok odbiera dane z aplikacji za pomocą tej mapy – wszystko co ma zostać wyświetlone powinno znaleźć się w tej mapie.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Walidacja danych</a:t>
            </a:r>
          </a:p>
          <a:p>
            <a:pPr lvl="1"/>
            <a:r>
              <a:rPr lang="pl-PL" sz="2000" b="0" dirty="0">
                <a:latin typeface="+mn-lt"/>
              </a:rPr>
              <a:t> Walidacja jest oddzielona od danych – może (powinna) być w zupełnie innej klasie.</a:t>
            </a:r>
          </a:p>
          <a:p>
            <a:pPr lvl="1"/>
            <a:r>
              <a:rPr lang="pl-PL" sz="2000" b="0" dirty="0">
                <a:latin typeface="+mn-lt"/>
              </a:rPr>
              <a:t> Część walidacji może być automatyczna – </a:t>
            </a:r>
            <a:r>
              <a:rPr lang="pl-PL" sz="2000" b="0" dirty="0" err="1">
                <a:latin typeface="+mn-lt"/>
              </a:rPr>
              <a:t>np</a:t>
            </a:r>
            <a:r>
              <a:rPr lang="pl-PL" sz="2000" b="0" dirty="0">
                <a:latin typeface="+mn-lt"/>
              </a:rPr>
              <a:t>. sprawdzanie poprawności typu danych.</a:t>
            </a:r>
          </a:p>
          <a:p>
            <a:pPr lvl="1"/>
            <a:r>
              <a:rPr lang="pl-PL" sz="2000" b="0" dirty="0">
                <a:latin typeface="+mn-lt"/>
              </a:rPr>
              <a:t> Istnieją rozszerzenia (w ramach projektu Spring </a:t>
            </a:r>
            <a:r>
              <a:rPr lang="pl-PL" sz="2000" b="0" dirty="0" err="1">
                <a:latin typeface="+mn-lt"/>
              </a:rPr>
              <a:t>Modules</a:t>
            </a:r>
            <a:r>
              <a:rPr lang="pl-PL" sz="2000" b="0" dirty="0">
                <a:latin typeface="+mn-lt"/>
              </a:rPr>
              <a:t>), które umożliwiają tworzenie walidacji w oparciu o bibliotekę </a:t>
            </a:r>
            <a:r>
              <a:rPr lang="pl-PL" sz="2000" b="0" dirty="0" err="1">
                <a:latin typeface="+mn-lt"/>
              </a:rPr>
              <a:t>Common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Validator</a:t>
            </a:r>
            <a:r>
              <a:rPr lang="pl-PL" sz="2000" b="0" dirty="0">
                <a:latin typeface="+mn-lt"/>
              </a:rPr>
              <a:t> (używaną też w </a:t>
            </a:r>
            <a:r>
              <a:rPr lang="pl-PL" sz="2000" b="0" dirty="0" err="1">
                <a:latin typeface="+mn-lt"/>
              </a:rPr>
              <a:t>Struts</a:t>
            </a:r>
            <a:r>
              <a:rPr lang="pl-PL" sz="2000" b="0" dirty="0">
                <a:latin typeface="+mn-lt"/>
              </a:rPr>
              <a:t>) lub za pomocą specjalnego języka symbolicznego VALANG.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Springa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pl-PL" sz="2000" dirty="0">
                <a:latin typeface="+mn-lt"/>
              </a:rPr>
              <a:t>Kto tworzy </a:t>
            </a:r>
            <a:r>
              <a:rPr lang="pl-PL" sz="2000" dirty="0" err="1">
                <a:latin typeface="+mn-lt"/>
              </a:rPr>
              <a:t>Springa</a:t>
            </a:r>
            <a:r>
              <a:rPr lang="pl-PL" sz="2000" dirty="0">
                <a:latin typeface="+mn-lt"/>
              </a:rPr>
              <a:t>?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Spring to projekt społeczności, koordynowany przez firmę Interface21.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Kto używa </a:t>
            </a:r>
            <a:r>
              <a:rPr lang="pl-PL" sz="2000" dirty="0" err="1">
                <a:latin typeface="+mn-lt"/>
              </a:rPr>
              <a:t>Springa</a:t>
            </a:r>
            <a:r>
              <a:rPr lang="pl-PL" sz="2000" dirty="0">
                <a:latin typeface="+mn-lt"/>
              </a:rPr>
              <a:t>?</a:t>
            </a:r>
            <a:endParaRPr lang="pl-PL" sz="2000" b="0" dirty="0">
              <a:latin typeface="+mn-lt"/>
            </a:endParaRPr>
          </a:p>
          <a:p>
            <a:pPr lvl="1">
              <a:spcBef>
                <a:spcPct val="10000"/>
              </a:spcBef>
            </a:pPr>
            <a:r>
              <a:rPr lang="pl-PL" sz="1600" b="0" i="1" dirty="0">
                <a:latin typeface="+mn-lt"/>
              </a:rPr>
              <a:t> „</a:t>
            </a:r>
            <a:r>
              <a:rPr lang="pl-PL" sz="1800" b="0" i="1" dirty="0">
                <a:latin typeface="+mn-lt"/>
              </a:rPr>
              <a:t>At </a:t>
            </a:r>
            <a:r>
              <a:rPr lang="pl-PL" sz="1800" b="0" i="1" dirty="0" err="1">
                <a:latin typeface="+mn-lt"/>
              </a:rPr>
              <a:t>least</a:t>
            </a:r>
            <a:r>
              <a:rPr lang="pl-PL" sz="1800" b="0" i="1" dirty="0">
                <a:latin typeface="+mn-lt"/>
              </a:rPr>
              <a:t> 6 out </a:t>
            </a:r>
            <a:r>
              <a:rPr lang="pl-PL" sz="1800" b="0" i="1" dirty="0" err="1">
                <a:latin typeface="+mn-lt"/>
              </a:rPr>
              <a:t>of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the</a:t>
            </a:r>
            <a:r>
              <a:rPr lang="pl-PL" sz="1800" b="0" i="1" dirty="0">
                <a:latin typeface="+mn-lt"/>
              </a:rPr>
              <a:t> 10 </a:t>
            </a:r>
            <a:r>
              <a:rPr lang="pl-PL" sz="1800" b="0" i="1" dirty="0" err="1">
                <a:latin typeface="+mn-lt"/>
              </a:rPr>
              <a:t>largest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banks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in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the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world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use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smtClean="0">
                <a:latin typeface="+mn-lt"/>
              </a:rPr>
              <a:t>Spring.</a:t>
            </a:r>
            <a:r>
              <a:rPr lang="pl-PL" sz="1800" b="0" i="1" dirty="0" smtClean="0">
                <a:latin typeface="+mn-lt"/>
              </a:rPr>
              <a:t/>
            </a:r>
            <a:br>
              <a:rPr lang="pl-PL" sz="1800" b="0" i="1" dirty="0" smtClean="0">
                <a:latin typeface="+mn-lt"/>
              </a:rPr>
            </a:br>
            <a:r>
              <a:rPr lang="pl-PL" sz="1800" b="0" i="1" dirty="0" smtClean="0">
                <a:latin typeface="+mn-lt"/>
              </a:rPr>
              <a:t>	</a:t>
            </a:r>
            <a:r>
              <a:rPr lang="pl-PL" sz="1800" b="0" i="1" dirty="0" smtClean="0">
                <a:latin typeface="+mn-lt"/>
              </a:rPr>
              <a:t>5 </a:t>
            </a:r>
            <a:r>
              <a:rPr lang="pl-PL" sz="1800" b="0" i="1" dirty="0">
                <a:latin typeface="+mn-lt"/>
              </a:rPr>
              <a:t>out </a:t>
            </a:r>
            <a:r>
              <a:rPr lang="pl-PL" sz="1800" b="0" i="1" dirty="0" err="1">
                <a:latin typeface="+mn-lt"/>
              </a:rPr>
              <a:t>of</a:t>
            </a:r>
            <a:r>
              <a:rPr lang="pl-PL" sz="1800" b="0" i="1" dirty="0">
                <a:latin typeface="+mn-lt"/>
              </a:rPr>
              <a:t> 10 </a:t>
            </a:r>
            <a:r>
              <a:rPr lang="pl-PL" sz="1800" b="0" i="1" dirty="0" err="1">
                <a:latin typeface="+mn-lt"/>
              </a:rPr>
              <a:t>are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clients</a:t>
            </a:r>
            <a:r>
              <a:rPr lang="pl-PL" sz="1800" b="0" i="1" dirty="0">
                <a:latin typeface="+mn-lt"/>
              </a:rPr>
              <a:t> </a:t>
            </a:r>
            <a:r>
              <a:rPr lang="pl-PL" sz="1800" b="0" i="1" dirty="0" err="1">
                <a:latin typeface="+mn-lt"/>
              </a:rPr>
              <a:t>of</a:t>
            </a:r>
            <a:r>
              <a:rPr lang="pl-PL" sz="1800" b="0" i="1" dirty="0">
                <a:latin typeface="+mn-lt"/>
              </a:rPr>
              <a:t> Interface21.” </a:t>
            </a:r>
          </a:p>
          <a:p>
            <a:pPr lvl="1">
              <a:spcBef>
                <a:spcPct val="10000"/>
              </a:spcBef>
            </a:pPr>
            <a:r>
              <a:rPr lang="pl-PL" sz="1800" b="0" i="1" dirty="0">
                <a:latin typeface="+mn-lt"/>
              </a:rPr>
              <a:t> </a:t>
            </a:r>
            <a:r>
              <a:rPr lang="pl-PL" sz="1800" b="0" dirty="0" err="1">
                <a:latin typeface="+mn-lt"/>
                <a:hlinkClick r:id="rId2"/>
              </a:rPr>
              <a:t>www.premierleague.com</a:t>
            </a:r>
            <a:r>
              <a:rPr lang="pl-PL" sz="1800" b="0" dirty="0">
                <a:latin typeface="+mn-lt"/>
              </a:rPr>
              <a:t> – oficjalna strona UK Premier </a:t>
            </a:r>
            <a:r>
              <a:rPr lang="pl-PL" sz="1800" b="0" dirty="0" err="1">
                <a:latin typeface="+mn-lt"/>
              </a:rPr>
              <a:t>League</a:t>
            </a:r>
            <a:r>
              <a:rPr lang="pl-PL" sz="1800" b="0" dirty="0">
                <a:latin typeface="+mn-lt"/>
              </a:rPr>
              <a:t> ;)</a:t>
            </a:r>
          </a:p>
          <a:p>
            <a:pPr lvl="1">
              <a:spcBef>
                <a:spcPct val="10000"/>
              </a:spcBef>
            </a:pPr>
            <a:r>
              <a:rPr lang="pl-PL" sz="1800" b="0" i="1" dirty="0">
                <a:latin typeface="+mn-lt"/>
              </a:rPr>
              <a:t> </a:t>
            </a:r>
            <a:r>
              <a:rPr lang="pl-PL" sz="1800" b="0" dirty="0">
                <a:latin typeface="+mn-lt"/>
              </a:rPr>
              <a:t>Dokładniejsza lista: </a:t>
            </a:r>
            <a:r>
              <a:rPr lang="pl-PL" sz="1800" dirty="0">
                <a:latin typeface="+mn-lt"/>
                <a:hlinkClick r:id="rId3"/>
              </a:rPr>
              <a:t>http://www.interface21.com/</a:t>
            </a:r>
            <a:r>
              <a:rPr lang="pl-PL" sz="1800" dirty="0" err="1">
                <a:latin typeface="+mn-lt"/>
                <a:hlinkClick r:id="rId3"/>
              </a:rPr>
              <a:t>users.html</a:t>
            </a:r>
            <a:endParaRPr lang="pl-PL" sz="18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Kto wspiera </a:t>
            </a:r>
            <a:r>
              <a:rPr lang="pl-PL" sz="2000" dirty="0" err="1">
                <a:latin typeface="+mn-lt"/>
              </a:rPr>
              <a:t>Springa</a:t>
            </a:r>
            <a:r>
              <a:rPr lang="pl-PL" sz="2000" dirty="0">
                <a:latin typeface="+mn-lt"/>
              </a:rPr>
              <a:t>?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Między innymi: Oracle, Sun, IBM, BEA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Rozwój </a:t>
            </a:r>
            <a:r>
              <a:rPr lang="pl-PL" sz="2000" dirty="0" err="1">
                <a:latin typeface="+mn-lt"/>
              </a:rPr>
              <a:t>Springa</a:t>
            </a:r>
            <a:r>
              <a:rPr lang="pl-PL" sz="2000" dirty="0">
                <a:latin typeface="+mn-lt"/>
              </a:rPr>
              <a:t>?</a:t>
            </a:r>
          </a:p>
          <a:p>
            <a:pPr lvl="1">
              <a:spcBef>
                <a:spcPct val="10000"/>
              </a:spcBef>
            </a:pPr>
            <a:r>
              <a:rPr lang="pl-PL" sz="2000" dirty="0">
                <a:latin typeface="+mn-lt"/>
              </a:rPr>
              <a:t> Nową wersję 2.0</a:t>
            </a:r>
            <a:r>
              <a:rPr lang="pl-PL" sz="2000" b="0" dirty="0">
                <a:latin typeface="+mn-lt"/>
              </a:rPr>
              <a:t> wydano niedawno. Trwają prace nad wersją dla .NET i kilkoma projektami rozszerzeń.</a:t>
            </a:r>
          </a:p>
          <a:p>
            <a:pPr lvl="1">
              <a:spcBef>
                <a:spcPct val="1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The</a:t>
            </a:r>
            <a:r>
              <a:rPr lang="pl-PL" sz="1800" dirty="0">
                <a:latin typeface="+mn-lt"/>
              </a:rPr>
              <a:t> Spring </a:t>
            </a:r>
            <a:r>
              <a:rPr lang="pl-PL" sz="1800" dirty="0" err="1">
                <a:latin typeface="+mn-lt"/>
              </a:rPr>
              <a:t>Experience</a:t>
            </a:r>
            <a:r>
              <a:rPr lang="pl-PL" sz="1800" b="0" dirty="0">
                <a:latin typeface="+mn-lt"/>
              </a:rPr>
              <a:t> – międzynarodowe sympozjum o Springu (grudzień 2006) z udziałem wielu dużych firm i instytucji. Mają tam być ogłoszone plany odnośnie kolejnej wersji </a:t>
            </a:r>
            <a:r>
              <a:rPr lang="pl-PL" sz="1800" b="0" dirty="0" err="1">
                <a:latin typeface="+mn-lt"/>
              </a:rPr>
              <a:t>frameworku</a:t>
            </a:r>
            <a:r>
              <a:rPr lang="pl-PL" sz="1800" b="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Kontroler</a:t>
            </a:r>
          </a:p>
          <a:p>
            <a:pPr lvl="1"/>
            <a:r>
              <a:rPr lang="pl-PL" sz="2000" b="0" dirty="0">
                <a:latin typeface="+mn-lt"/>
              </a:rPr>
              <a:t> Aby dany obiekt mógł być kontrolerem w Springu, musi zaimplementować interfejs </a:t>
            </a:r>
            <a:r>
              <a:rPr lang="pl-PL" sz="2000" b="0" i="1" dirty="0" err="1">
                <a:latin typeface="+mn-lt"/>
              </a:rPr>
              <a:t>Controller</a:t>
            </a:r>
            <a:r>
              <a:rPr lang="pl-PL" sz="2000" b="0" dirty="0">
                <a:latin typeface="+mn-lt"/>
              </a:rPr>
              <a:t>, czyli dokładnie jedną metodę: </a:t>
            </a: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Spring, poza ogólnym interfejsem, dostarcza kilka implementacji kontrolerów (wymieniono tylko niektóre):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SimpleFormController</a:t>
            </a:r>
            <a:r>
              <a:rPr lang="pl-PL" sz="2000" b="0" dirty="0">
                <a:latin typeface="+mn-lt"/>
              </a:rPr>
              <a:t> – kontroler do typowej strony z formularzem i stroną wynikową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AbstractWizardFormController</a:t>
            </a:r>
            <a:r>
              <a:rPr lang="pl-PL" sz="2000" b="0" dirty="0">
                <a:latin typeface="+mn-lt"/>
              </a:rPr>
              <a:t> – kontroler dla stron typu </a:t>
            </a:r>
            <a:r>
              <a:rPr lang="pl-PL" sz="2000" b="0" dirty="0" err="1">
                <a:latin typeface="+mn-lt"/>
              </a:rPr>
              <a:t>wizard</a:t>
            </a:r>
            <a:r>
              <a:rPr lang="pl-PL" sz="2000" b="0" dirty="0">
                <a:latin typeface="+mn-lt"/>
              </a:rPr>
              <a:t> 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AbstractController</a:t>
            </a:r>
            <a:r>
              <a:rPr lang="pl-PL" sz="2000" b="0" dirty="0">
                <a:latin typeface="+mn-lt"/>
              </a:rPr>
              <a:t> – ogólna podstawa do budowy swoich kontrolerów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85852" y="1285860"/>
            <a:ext cx="7345362" cy="7397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ModelAndView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handleRequest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HttpServletRequest request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       HttpServletResponse response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throws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Exception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Widok</a:t>
            </a:r>
          </a:p>
          <a:p>
            <a:pPr lvl="1"/>
            <a:r>
              <a:rPr lang="pl-PL" sz="2000" b="0" dirty="0">
                <a:latin typeface="+mn-lt"/>
              </a:rPr>
              <a:t> Spring nie jest przywiązany do żadnej specyficznej technologii prezentacji.</a:t>
            </a:r>
          </a:p>
          <a:p>
            <a:pPr lvl="1"/>
            <a:r>
              <a:rPr lang="pl-PL" sz="2000" b="0" dirty="0">
                <a:latin typeface="+mn-lt"/>
              </a:rPr>
              <a:t> Standardowo obsługiwane są:</a:t>
            </a:r>
          </a:p>
          <a:p>
            <a:pPr lvl="2"/>
            <a:r>
              <a:rPr lang="pl-PL" sz="2000" b="0" dirty="0">
                <a:latin typeface="+mn-lt"/>
              </a:rPr>
              <a:t> JSP (przy użyciu JSTL)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Struts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Tiles</a:t>
            </a:r>
            <a:endParaRPr lang="pl-PL" sz="2000" b="0" dirty="0">
              <a:latin typeface="+mn-lt"/>
            </a:endParaRP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Apache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Velocity</a:t>
            </a:r>
            <a:r>
              <a:rPr lang="pl-PL" sz="2000" b="0" dirty="0">
                <a:latin typeface="+mn-lt"/>
              </a:rPr>
              <a:t> / </a:t>
            </a:r>
            <a:r>
              <a:rPr lang="pl-PL" sz="2000" b="0" dirty="0" err="1">
                <a:latin typeface="+mn-lt"/>
              </a:rPr>
              <a:t>Freemaker</a:t>
            </a:r>
            <a:endParaRPr lang="pl-PL" sz="2000" b="0" dirty="0">
              <a:latin typeface="+mn-lt"/>
            </a:endParaRPr>
          </a:p>
          <a:p>
            <a:pPr lvl="2"/>
            <a:r>
              <a:rPr lang="pl-PL" sz="2000" b="0" dirty="0">
                <a:latin typeface="+mn-lt"/>
              </a:rPr>
              <a:t> XML / XSLT</a:t>
            </a:r>
          </a:p>
          <a:p>
            <a:pPr lvl="2"/>
            <a:r>
              <a:rPr lang="pl-PL" sz="2000" b="0" dirty="0">
                <a:latin typeface="+mn-lt"/>
              </a:rPr>
              <a:t> PDF</a:t>
            </a:r>
          </a:p>
          <a:p>
            <a:pPr lvl="2"/>
            <a:r>
              <a:rPr lang="pl-PL" sz="2000" b="0" dirty="0">
                <a:latin typeface="+mn-lt"/>
              </a:rPr>
              <a:t> Excel 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JasperReports</a:t>
            </a: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Istnieje możliwość implementacji własnych sposobów prezentacji danych.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Widok przy użyciu JSP</a:t>
            </a:r>
          </a:p>
          <a:p>
            <a:pPr lvl="1"/>
            <a:r>
              <a:rPr lang="pl-PL" sz="2000" b="0" dirty="0">
                <a:latin typeface="+mn-lt"/>
              </a:rPr>
              <a:t> Spring ma ubogi zestaw swoich </a:t>
            </a:r>
            <a:r>
              <a:rPr lang="pl-PL" sz="2000" b="0" dirty="0" err="1">
                <a:latin typeface="+mn-lt"/>
              </a:rPr>
              <a:t>tagów</a:t>
            </a:r>
            <a:r>
              <a:rPr lang="pl-PL" sz="2000" b="0" dirty="0">
                <a:latin typeface="+mn-lt"/>
              </a:rPr>
              <a:t>: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taglib</a:t>
            </a:r>
            <a:r>
              <a:rPr lang="pl-PL" sz="2000" dirty="0">
                <a:latin typeface="+mn-lt"/>
              </a:rPr>
              <a:t> spring </a:t>
            </a:r>
            <a:r>
              <a:rPr lang="pl-PL" sz="2000" b="0" dirty="0">
                <a:latin typeface="+mn-lt"/>
              </a:rPr>
              <a:t>zawiera 8 </a:t>
            </a:r>
            <a:r>
              <a:rPr lang="pl-PL" sz="2000" b="0" dirty="0" err="1">
                <a:latin typeface="+mn-lt"/>
              </a:rPr>
              <a:t>tagów</a:t>
            </a:r>
            <a:r>
              <a:rPr lang="pl-PL" sz="2000" b="0" dirty="0">
                <a:latin typeface="+mn-lt"/>
              </a:rPr>
              <a:t> narzędziowych, które umożliwiają pobieranie danych i informacji o błędach z modelu, a także obsługę </a:t>
            </a:r>
            <a:r>
              <a:rPr lang="pl-PL" sz="2000" b="0" dirty="0" err="1">
                <a:latin typeface="+mn-lt"/>
              </a:rPr>
              <a:t>properties</a:t>
            </a:r>
            <a:r>
              <a:rPr lang="pl-PL" sz="2000" b="0" dirty="0">
                <a:latin typeface="+mn-lt"/>
              </a:rPr>
              <a:t> i prosty system obsługi </a:t>
            </a:r>
            <a:r>
              <a:rPr lang="pl-PL" sz="2000" b="0" dirty="0" err="1">
                <a:latin typeface="+mn-lt"/>
              </a:rPr>
              <a:t>themes</a:t>
            </a:r>
            <a:endParaRPr lang="pl-PL" sz="2000" dirty="0">
              <a:latin typeface="+mn-lt"/>
            </a:endParaRP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taglib</a:t>
            </a:r>
            <a:r>
              <a:rPr lang="pl-PL" sz="2000" dirty="0">
                <a:latin typeface="+mn-lt"/>
              </a:rPr>
              <a:t> spring-form</a:t>
            </a:r>
            <a:r>
              <a:rPr lang="pl-PL" sz="2000" b="0" dirty="0">
                <a:latin typeface="+mn-lt"/>
              </a:rPr>
              <a:t> służy do generowania formularzy (podobne do części </a:t>
            </a:r>
            <a:r>
              <a:rPr lang="pl-PL" sz="2000" b="0" dirty="0" err="1">
                <a:latin typeface="+mn-lt"/>
              </a:rPr>
              <a:t>tagów</a:t>
            </a:r>
            <a:r>
              <a:rPr lang="pl-PL" sz="2000" b="0" dirty="0">
                <a:latin typeface="+mn-lt"/>
              </a:rPr>
              <a:t> z </a:t>
            </a:r>
            <a:r>
              <a:rPr lang="pl-PL" sz="2000" b="0" dirty="0" err="1">
                <a:latin typeface="+mn-lt"/>
              </a:rPr>
              <a:t>struts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html</a:t>
            </a:r>
            <a:r>
              <a:rPr lang="pl-PL" sz="2000" b="0" dirty="0">
                <a:latin typeface="+mn-lt"/>
              </a:rPr>
              <a:t>) – zawiera 12 </a:t>
            </a:r>
            <a:r>
              <a:rPr lang="pl-PL" sz="2000" b="0" dirty="0" err="1">
                <a:latin typeface="+mn-lt"/>
              </a:rPr>
              <a:t>tagów</a:t>
            </a: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Twórcy Spring do tworzenia stron JSP polecają</a:t>
            </a:r>
            <a:r>
              <a:rPr lang="pl-PL" sz="2000" b="0" dirty="0" smtClean="0">
                <a:latin typeface="+mn-lt"/>
              </a:rPr>
              <a:t>:</a:t>
            </a:r>
            <a:endParaRPr lang="pl-PL" sz="2000" b="0" dirty="0">
              <a:latin typeface="+mn-lt"/>
            </a:endParaRP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bibliotekę </a:t>
            </a:r>
            <a:r>
              <a:rPr lang="pl-PL" sz="2000" dirty="0" err="1">
                <a:latin typeface="+mn-lt"/>
              </a:rPr>
              <a:t>tagów</a:t>
            </a:r>
            <a:r>
              <a:rPr lang="pl-PL" sz="2000" dirty="0">
                <a:latin typeface="+mn-lt"/>
              </a:rPr>
              <a:t> standardowych JSTL</a:t>
            </a:r>
            <a:r>
              <a:rPr lang="pl-PL" sz="2000" b="0" dirty="0">
                <a:latin typeface="+mn-lt"/>
              </a:rPr>
              <a:t> (wersja 1.1 jest częścią J2EE 1.4, wersja 1.2 jest częścią J2EE 1.5, wersje 1.0 i 1.1 są dostępne również w ramach projektu </a:t>
            </a:r>
            <a:r>
              <a:rPr lang="pl-PL" sz="2000" b="0" dirty="0" err="1">
                <a:latin typeface="+mn-lt"/>
              </a:rPr>
              <a:t>Apache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Jakarta</a:t>
            </a:r>
            <a:r>
              <a:rPr lang="pl-PL" sz="2000" b="0" dirty="0">
                <a:latin typeface="+mn-lt"/>
              </a:rPr>
              <a:t>: </a:t>
            </a:r>
            <a:r>
              <a:rPr lang="pl-PL" sz="2000" b="0" dirty="0">
                <a:latin typeface="+mn-lt"/>
                <a:hlinkClick r:id="rId2"/>
              </a:rPr>
              <a:t>http://jakarta.apache.org/taglibs/</a:t>
            </a:r>
            <a:r>
              <a:rPr lang="pl-PL" sz="2000" b="0" dirty="0">
                <a:latin typeface="+mn-lt"/>
              </a:rPr>
              <a:t>)</a:t>
            </a:r>
          </a:p>
          <a:p>
            <a:pPr lvl="2"/>
            <a:r>
              <a:rPr lang="pl-PL" sz="2000" b="0" dirty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inne, </a:t>
            </a:r>
            <a:r>
              <a:rPr lang="pl-PL" sz="2000" b="0" dirty="0" smtClean="0">
                <a:latin typeface="+mn-lt"/>
              </a:rPr>
              <a:t>wyspecjalizowane, </a:t>
            </a:r>
            <a:r>
              <a:rPr lang="pl-PL" sz="2000" b="0" dirty="0" smtClean="0">
                <a:latin typeface="+mn-lt"/>
              </a:rPr>
              <a:t>biblioteki </a:t>
            </a:r>
            <a:r>
              <a:rPr lang="pl-PL" sz="2000" b="0" dirty="0">
                <a:latin typeface="+mn-lt"/>
              </a:rPr>
              <a:t>– </a:t>
            </a:r>
            <a:r>
              <a:rPr lang="pl-PL" sz="2000" b="0" dirty="0" err="1">
                <a:latin typeface="+mn-lt"/>
              </a:rPr>
              <a:t>np</a:t>
            </a:r>
            <a:r>
              <a:rPr lang="pl-PL" sz="2000" b="0" dirty="0">
                <a:latin typeface="+mn-lt"/>
              </a:rPr>
              <a:t>. </a:t>
            </a:r>
            <a:r>
              <a:rPr lang="pl-PL" sz="2000" b="0" dirty="0" err="1">
                <a:latin typeface="+mn-lt"/>
              </a:rPr>
              <a:t>DisplayTag</a:t>
            </a:r>
            <a:r>
              <a:rPr lang="pl-PL" sz="2000" b="0" dirty="0">
                <a:latin typeface="+mn-lt"/>
              </a:rPr>
              <a:t> (</a:t>
            </a:r>
            <a:r>
              <a:rPr lang="pl-PL" sz="2000" b="0" dirty="0">
                <a:latin typeface="+mn-lt"/>
                <a:hlinkClick r:id="rId3"/>
              </a:rPr>
              <a:t>http://displaytag.sf.net</a:t>
            </a:r>
            <a:r>
              <a:rPr lang="pl-PL" sz="2000" b="0" dirty="0" smtClean="0">
                <a:latin typeface="+mn-lt"/>
                <a:hlinkClick r:id="rId3"/>
              </a:rPr>
              <a:t>/</a:t>
            </a:r>
            <a:r>
              <a:rPr lang="pl-PL" sz="2000" b="0" dirty="0" smtClean="0">
                <a:latin typeface="+mn-lt"/>
              </a:rPr>
              <a:t>)</a:t>
            </a:r>
            <a:endParaRPr lang="pl-PL" sz="2000" b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Przykład: plik Spring XML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8353425" cy="4786313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&lt;beans&gt;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"kontroler"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class=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"com.comarch.spring.FormController"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"sessionForm"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"true"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"commandName"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"nameForm"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"commandClass"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"com.comarch.spring.FormBacking"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"validator"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ref=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"nameValidator"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"formView"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"form"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"successView"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"hello"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"nameValidator"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class=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"com.comarch.spring.NameValidator"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"messageSource"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class=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"org.springframework.context.support.ResourceBundleMessageSource"</a:t>
            </a: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"basename"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"messages"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"urlMapping"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class=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"org.springframework.web.servlet.handler.SimpleUrlHandlerMapping"</a:t>
            </a: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"mappings"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&lt;props&gt;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 key=</a:t>
            </a:r>
            <a:r>
              <a:rPr lang="pl-PL" sz="1300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"/process.do"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kontroler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&lt;/prop&gt;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&lt;/props&gt;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&lt;/property&gt;</a:t>
            </a:r>
            <a:endParaRPr lang="pl-PL" sz="1300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300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sz="130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Przykład: plik Spring XML – ciąg dalszy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8280400" cy="18034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&lt;bean id=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"viewResolver"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class=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"org.springframework.web.servlet.view.InternalResourceViewResolver"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"viewClass"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"org.springframework.web.servlet.view.JstlView"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"prefix"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"/WEB-INF/pages"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&lt;property 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"suffix"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".jsp"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&lt;/beans&gt;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Widok przy użyciu JSP - formularz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848600" cy="26543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&lt;%@ taglib uri=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"/WEB-INF/spring-form.tld"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prefix=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"form"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%&gt;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&lt;%@ taglib uri=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"/WEB-INF/spring.tld"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prefix=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"spring"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%&gt;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&lt;html&gt;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&lt;head&gt;&lt;title&gt;&lt;spring:message code=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"title"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/&gt;&lt;/title&gt;&lt;/head&gt;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&lt;body&gt;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&lt;form:form commandName=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"nameForm"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action=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"process.do"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Podaj swoje imie: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&lt;form:input path=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&lt;font color=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"red"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&gt;&lt;form:errors path=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/&gt;&lt;/font&gt;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&lt;input type=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"submit"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value=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"OK"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/&gt;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&lt;/form:form&gt;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&lt;/body&gt;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&lt;/html&gt;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Command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object</a:t>
            </a:r>
            <a:r>
              <a:rPr lang="pl-PL" sz="2000" dirty="0">
                <a:latin typeface="+mn-lt"/>
              </a:rPr>
              <a:t> – obiekt z danymi z formularza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7848600" cy="15906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package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com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comarch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 class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FormBacking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Sring 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 {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 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setName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this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name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 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Walidator</a:t>
            </a:r>
            <a:endParaRPr lang="pl-PL" sz="2000" dirty="0">
              <a:latin typeface="+mn-lt"/>
            </a:endParaRP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8208963" cy="4903788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package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com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comarch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import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org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springframework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validation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Validator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import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org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springframework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validation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Errors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 class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NameValidator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implements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Validator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boolean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supports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clazz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clazz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equals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FormBacking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validate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obj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Errors errors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FormBacking form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 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FormBacking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obj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==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null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||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form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 ==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null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errors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rejectValue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"error.not-specified"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null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			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"Value required."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else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getName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length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 &lt;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 {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errors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rejectValue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"name"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"error.too-short"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[] {</a:t>
            </a:r>
            <a:r>
              <a:rPr lang="pl-PL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Integer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>
                <a:solidFill>
                  <a:srgbClr val="FFFFF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)},</a:t>
            </a: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"Value too short."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b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Prosty kontroler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7848600" cy="32924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package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comarch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i="1" dirty="0">
                <a:solidFill>
                  <a:srgbClr val="888888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// importy ...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class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FormController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extends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SimpleFormController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public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ModelAndView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onSubmit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command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throws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ServletException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{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 dirty="0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Map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myModel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ModelMap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name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 ((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FormBacking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command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).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getName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myModel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addObject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name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name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String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now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 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Date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()).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toString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myModel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addObject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now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now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return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new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ModelAndView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getSuccessView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(),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model"</a:t>
            </a:r>
            <a:r>
              <a:rPr lang="pl-PL" b="0" dirty="0" err="1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myModel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Widok przy użyciu JSP – strona wynikowa</a:t>
            </a:r>
          </a:p>
          <a:p>
            <a:pPr lvl="1"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848600" cy="222885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&lt;%@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taglib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uri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WEB-INF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c.tld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prefix=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"c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%&gt;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&lt;%@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taglib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uri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WEB-INF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fmt.tld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prefix=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"fmt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%&gt;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&lt;%@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taglib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uri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WEB-INF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spring.tld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prefix=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"spring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%&gt;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html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head&gt;&lt;title&gt;&lt;spring:message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code=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"title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/&gt;&lt;/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title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&gt;&lt;/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head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&lt;body&gt;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&lt;h1&gt;&lt;c:out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value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"{$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model.name</a:t>
            </a:r>
            <a:r>
              <a:rPr lang="pl-PL" b="0" dirty="0" smtClean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}"</a:t>
            </a:r>
            <a:r>
              <a:rPr lang="pl-PL" dirty="0" smtClean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/&gt;&lt;/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h1&gt;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p&gt;&lt;spring:message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code=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"greeting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c:out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value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"${</a:t>
            </a:r>
            <a:r>
              <a:rPr lang="pl-PL" b="0" dirty="0" err="1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model.now</a:t>
            </a:r>
            <a:r>
              <a:rPr lang="pl-PL" b="0" dirty="0">
                <a:solidFill>
                  <a:srgbClr val="DFDFDF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}"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/&gt;&lt;/p&gt;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&lt;/body&gt;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&lt;/</a:t>
            </a:r>
            <a:r>
              <a:rPr lang="pl-PL" dirty="0" err="1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html</a:t>
            </a:r>
            <a:r>
              <a:rPr lang="pl-PL" dirty="0">
                <a:solidFill>
                  <a:srgbClr val="00ED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Wprowadzenie do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Springa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Podstawowe założenia: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używamy POJO (</a:t>
            </a:r>
            <a:r>
              <a:rPr lang="pl-PL" sz="2000" b="0" dirty="0" err="1">
                <a:latin typeface="+mn-lt"/>
              </a:rPr>
              <a:t>Plain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Old</a:t>
            </a:r>
            <a:r>
              <a:rPr lang="pl-PL" sz="2000" b="0" dirty="0">
                <a:latin typeface="+mn-lt"/>
              </a:rPr>
              <a:t> Java </a:t>
            </a:r>
            <a:r>
              <a:rPr lang="pl-PL" sz="2000" b="0" dirty="0" err="1">
                <a:latin typeface="+mn-lt"/>
              </a:rPr>
              <a:t>Object</a:t>
            </a:r>
            <a:r>
              <a:rPr lang="pl-PL" sz="2000" b="0" dirty="0">
                <a:latin typeface="+mn-lt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framework</a:t>
            </a:r>
            <a:r>
              <a:rPr lang="pl-PL" sz="2000" b="0" dirty="0">
                <a:latin typeface="+mn-lt"/>
              </a:rPr>
              <a:t> dostarcza </a:t>
            </a:r>
            <a:r>
              <a:rPr lang="pl-PL" sz="2000" dirty="0">
                <a:latin typeface="+mn-lt"/>
              </a:rPr>
              <a:t>kontener</a:t>
            </a:r>
            <a:r>
              <a:rPr lang="pl-PL" sz="2000" b="0" dirty="0">
                <a:latin typeface="+mn-lt"/>
              </a:rPr>
              <a:t> dla obiektów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framework</a:t>
            </a:r>
            <a:r>
              <a:rPr lang="pl-PL" sz="2000" b="0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zarządza tworzeniem</a:t>
            </a:r>
            <a:r>
              <a:rPr lang="pl-PL" sz="2000" b="0" dirty="0">
                <a:latin typeface="+mn-lt"/>
              </a:rPr>
              <a:t> obiektów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większość naszego kodu „nie wie” o istnieniu kontenera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duża elastyczność i konfigurowalność (silny XML!)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integracja i unifikacja dostępu do zewnętrznych zasobów i technologii (</a:t>
            </a:r>
            <a:r>
              <a:rPr lang="pl-PL" sz="2000" b="0" dirty="0" err="1">
                <a:latin typeface="+mn-lt"/>
              </a:rPr>
              <a:t>np</a:t>
            </a:r>
            <a:r>
              <a:rPr lang="pl-PL" sz="2000" b="0" dirty="0">
                <a:latin typeface="+mn-lt"/>
              </a:rPr>
              <a:t>. baz danych)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projektowanie i programowanie </a:t>
            </a:r>
            <a:r>
              <a:rPr lang="pl-PL" sz="2000" dirty="0">
                <a:latin typeface="+mn-lt"/>
              </a:rPr>
              <a:t>przez interfejsy</a:t>
            </a:r>
          </a:p>
          <a:p>
            <a:pPr lvl="1"/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Obsługa wyjątków:</a:t>
            </a:r>
          </a:p>
          <a:p>
            <a:r>
              <a:rPr lang="pl-PL" sz="2000" b="0" dirty="0">
                <a:latin typeface="+mn-lt"/>
              </a:rPr>
              <a:t> może być zrealizowana wewnątrz kodu kontrolerów – zazwyczaj złe wyjście, bo kod staje brzydki i duży</a:t>
            </a:r>
          </a:p>
          <a:p>
            <a:r>
              <a:rPr lang="pl-PL" sz="2000" b="0" dirty="0">
                <a:latin typeface="+mn-lt"/>
              </a:rPr>
              <a:t> może się znaleźć w </a:t>
            </a:r>
            <a:r>
              <a:rPr lang="pl-PL" sz="2000" b="0" dirty="0" err="1">
                <a:latin typeface="+mn-lt"/>
              </a:rPr>
              <a:t>web.xml</a:t>
            </a:r>
            <a:r>
              <a:rPr lang="pl-PL" sz="2000" b="0" dirty="0">
                <a:latin typeface="+mn-lt"/>
              </a:rPr>
              <a:t> – dobre wyjście, ale nieco ograniczone</a:t>
            </a:r>
          </a:p>
          <a:p>
            <a:r>
              <a:rPr lang="pl-PL" sz="2000" b="0" dirty="0">
                <a:latin typeface="+mn-lt"/>
              </a:rPr>
              <a:t> Spring może się tym zająć – oczywiście najlepsze wyjście ;)</a:t>
            </a:r>
          </a:p>
          <a:p>
            <a:pPr>
              <a:buFontTx/>
              <a:buNone/>
            </a:pP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Spring i wyjątki</a:t>
            </a:r>
          </a:p>
          <a:p>
            <a:r>
              <a:rPr lang="pl-PL" sz="2000" dirty="0">
                <a:latin typeface="+mn-lt"/>
              </a:rPr>
              <a:t> </a:t>
            </a:r>
            <a:r>
              <a:rPr lang="pl-PL" sz="2000" b="0" dirty="0">
                <a:latin typeface="+mn-lt"/>
              </a:rPr>
              <a:t>Interfejs </a:t>
            </a:r>
            <a:r>
              <a:rPr lang="pl-PL" sz="2000" b="0" dirty="0" err="1">
                <a:latin typeface="+mn-lt"/>
              </a:rPr>
              <a:t>HandlerExceptionResolver</a:t>
            </a:r>
            <a:r>
              <a:rPr lang="pl-PL" sz="2000" b="0" dirty="0">
                <a:latin typeface="+mn-lt"/>
              </a:rPr>
              <a:t> – implementujemy metodę, która reaguje na wyjątki:</a:t>
            </a: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endParaRPr lang="pl-PL" sz="2000" b="0" dirty="0">
              <a:latin typeface="+mn-lt"/>
            </a:endParaRPr>
          </a:p>
          <a:p>
            <a:r>
              <a:rPr lang="pl-PL" sz="2000" b="0" dirty="0">
                <a:latin typeface="+mn-lt"/>
              </a:rPr>
              <a:t> Klasa </a:t>
            </a:r>
            <a:r>
              <a:rPr lang="pl-PL" sz="2000" b="0" dirty="0" err="1">
                <a:latin typeface="+mn-lt"/>
              </a:rPr>
              <a:t>SimpleMappingExceptionResolver</a:t>
            </a:r>
            <a:r>
              <a:rPr lang="pl-PL" sz="2000" b="0" dirty="0">
                <a:latin typeface="+mn-lt"/>
              </a:rPr>
              <a:t> pozwala mapować konkretne wyjątki na nazwy widoków - podobnie jak w </a:t>
            </a:r>
            <a:r>
              <a:rPr lang="pl-PL" sz="2000" b="0" dirty="0" err="1">
                <a:latin typeface="+mn-lt"/>
              </a:rPr>
              <a:t>web.xml</a:t>
            </a:r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endParaRPr lang="pl-PL" sz="2000" b="0" dirty="0">
              <a:latin typeface="+mn-lt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57224" y="3357562"/>
            <a:ext cx="7848600" cy="952500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ModelAndView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C0FF7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resolveException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HttpServletRequest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request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         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HttpServletResponse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pl-PL" b="0" dirty="0" err="1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response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         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Object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handler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lang="pl-PL" b="0" dirty="0">
              <a:solidFill>
                <a:srgbClr val="00BB00"/>
              </a:solidFill>
              <a:latin typeface="Lucida Console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                             </a:t>
            </a:r>
            <a:r>
              <a:rPr lang="pl-PL" b="0" dirty="0" err="1">
                <a:solidFill>
                  <a:srgbClr val="BEEF13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Exception</a:t>
            </a:r>
            <a:r>
              <a:rPr lang="pl-PL" b="0" dirty="0">
                <a:solidFill>
                  <a:srgbClr val="00BB00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 ex</a:t>
            </a:r>
            <a:r>
              <a:rPr lang="pl-PL" b="0" dirty="0">
                <a:solidFill>
                  <a:srgbClr val="2FE7A9"/>
                </a:solidFill>
                <a:latin typeface="Lucida Console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Web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</a:t>
            </a:r>
          </a:p>
          <a:p>
            <a:pPr>
              <a:buFontTx/>
              <a:buNone/>
            </a:pPr>
            <a:r>
              <a:rPr lang="pl-PL" sz="2000" dirty="0" err="1">
                <a:latin typeface="+mn-lt"/>
              </a:rPr>
              <a:t>Displaytag</a:t>
            </a:r>
            <a:r>
              <a:rPr lang="pl-PL" sz="2000" dirty="0">
                <a:latin typeface="+mn-lt"/>
              </a:rPr>
              <a:t> – </a:t>
            </a:r>
            <a:r>
              <a:rPr lang="pl-PL" sz="2000" dirty="0">
                <a:latin typeface="+mn-lt"/>
                <a:hlinkClick r:id="rId4"/>
              </a:rPr>
              <a:t>http://displaytag.sf.net/</a:t>
            </a:r>
            <a:endParaRPr lang="pl-PL" sz="200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Niezależny do </a:t>
            </a:r>
            <a:r>
              <a:rPr lang="pl-PL" sz="2000" b="0" dirty="0" err="1">
                <a:latin typeface="+mn-lt"/>
              </a:rPr>
              <a:t>frameworku</a:t>
            </a:r>
            <a:r>
              <a:rPr lang="pl-PL" sz="2000" b="0" dirty="0">
                <a:latin typeface="+mn-lt"/>
              </a:rPr>
              <a:t> (działa też w </a:t>
            </a:r>
            <a:r>
              <a:rPr lang="pl-PL" sz="2000" b="0" dirty="0" err="1">
                <a:latin typeface="+mn-lt"/>
              </a:rPr>
              <a:t>Struts</a:t>
            </a:r>
            <a:r>
              <a:rPr lang="pl-PL" sz="2000" b="0" dirty="0">
                <a:latin typeface="+mn-lt"/>
              </a:rPr>
              <a:t>) zestaw </a:t>
            </a:r>
            <a:r>
              <a:rPr lang="pl-PL" sz="2000" b="0" dirty="0" err="1">
                <a:latin typeface="+mn-lt"/>
              </a:rPr>
              <a:t>tagów</a:t>
            </a:r>
            <a:r>
              <a:rPr lang="pl-PL" sz="2000" b="0" dirty="0">
                <a:latin typeface="+mn-lt"/>
              </a:rPr>
              <a:t> do generowania tabel na podstawie dynamicznych zestawów danych – tablic, kolekcji, itp.</a:t>
            </a:r>
          </a:p>
          <a:p>
            <a:pPr lvl="1"/>
            <a:r>
              <a:rPr lang="pl-PL" sz="2000" b="0" dirty="0">
                <a:latin typeface="+mn-lt"/>
              </a:rPr>
              <a:t> Funkcjonalność porównywalna do </a:t>
            </a:r>
            <a:r>
              <a:rPr lang="pl-PL" sz="2000" b="0" dirty="0" err="1">
                <a:latin typeface="+mn-lt"/>
              </a:rPr>
              <a:t>collection</a:t>
            </a:r>
            <a:r>
              <a:rPr lang="pl-PL" sz="2000" b="0" dirty="0">
                <a:latin typeface="+mn-lt"/>
              </a:rPr>
              <a:t> ze Spring </a:t>
            </a:r>
            <a:r>
              <a:rPr lang="pl-PL" sz="2000" b="0" dirty="0" err="1">
                <a:latin typeface="+mn-lt"/>
              </a:rPr>
              <a:t>Layout</a:t>
            </a:r>
            <a:r>
              <a:rPr lang="pl-PL" sz="2000" b="0" dirty="0">
                <a:latin typeface="+mn-lt"/>
              </a:rPr>
              <a:t>.</a:t>
            </a:r>
          </a:p>
          <a:p>
            <a:pPr lvl="1"/>
            <a:r>
              <a:rPr lang="pl-PL" sz="2000" b="0" dirty="0">
                <a:latin typeface="+mn-lt"/>
              </a:rPr>
              <a:t> Dodatkowo </a:t>
            </a:r>
            <a:r>
              <a:rPr lang="pl-PL" sz="2000" b="0" dirty="0" err="1">
                <a:latin typeface="+mn-lt"/>
              </a:rPr>
              <a:t>tag</a:t>
            </a:r>
            <a:r>
              <a:rPr lang="pl-PL" sz="2000" b="0" dirty="0">
                <a:latin typeface="+mn-lt"/>
              </a:rPr>
              <a:t> umożliwia automatyczne generowanie </a:t>
            </a:r>
            <a:r>
              <a:rPr lang="pl-PL" sz="2000" b="0" dirty="0" smtClean="0">
                <a:latin typeface="+mn-lt"/>
              </a:rPr>
              <a:t>tabel w formatach: </a:t>
            </a:r>
            <a:r>
              <a:rPr lang="pl-PL" sz="2000" b="0" dirty="0" err="1">
                <a:latin typeface="+mn-lt"/>
              </a:rPr>
              <a:t>xls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pdf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xml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csv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rtf</a:t>
            </a:r>
            <a:r>
              <a:rPr lang="pl-PL" sz="2000" b="0" dirty="0">
                <a:latin typeface="+mn-lt"/>
              </a:rPr>
              <a:t>.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00562" y="2928934"/>
          <a:ext cx="4464050" cy="2947988"/>
        </p:xfrm>
        <a:graphic>
          <a:graphicData uri="http://schemas.openxmlformats.org/presentationml/2006/ole">
            <p:oleObj spid="_x0000_s35845" name="Obraz - mapa bitowa" r:id="rId5" imgW="3588" imgH="2370" progId="PBrush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684213" y="3068638"/>
          <a:ext cx="3671887" cy="2516187"/>
        </p:xfrm>
        <a:graphic>
          <a:graphicData uri="http://schemas.openxmlformats.org/presentationml/2006/ole">
            <p:oleObj spid="_x0000_s35847" name="Obraz - mapa bitowa" r:id="rId6" imgW="2766" imgH="1896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0825" y="3068638"/>
            <a:ext cx="9072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 dalej?</a:t>
            </a:r>
            <a:b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l-P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co jeszcze 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3180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1800" dirty="0">
              <a:latin typeface="+mn-lt"/>
            </a:endParaRPr>
          </a:p>
          <a:p>
            <a:pPr>
              <a:buFontTx/>
              <a:buNone/>
            </a:pPr>
            <a:r>
              <a:rPr lang="pl-PL" sz="1800" dirty="0">
                <a:latin typeface="+mn-lt"/>
              </a:rPr>
              <a:t> O czym dzisiaj nie mówiłem ?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Zarządzanie </a:t>
            </a:r>
            <a:r>
              <a:rPr lang="pl-PL" sz="1800" dirty="0" smtClean="0">
                <a:latin typeface="+mn-lt"/>
              </a:rPr>
              <a:t>transakcjami</a:t>
            </a:r>
            <a:r>
              <a:rPr lang="pl-PL" sz="1800" dirty="0">
                <a:latin typeface="+mn-lt"/>
              </a:rPr>
              <a:t>.</a:t>
            </a:r>
            <a:r>
              <a:rPr lang="pl-PL" sz="1800" b="0" dirty="0">
                <a:latin typeface="+mn-lt"/>
              </a:rPr>
              <a:t> Spring ma wbudowany mechanizm kontroli transakcji. </a:t>
            </a:r>
            <a:r>
              <a:rPr lang="pl-PL" sz="1800" b="0" dirty="0" smtClean="0">
                <a:latin typeface="+mn-lt"/>
              </a:rPr>
              <a:t>Transakcje </a:t>
            </a:r>
            <a:r>
              <a:rPr lang="pl-PL" sz="1800" b="0" dirty="0">
                <a:latin typeface="+mn-lt"/>
              </a:rPr>
              <a:t>można definiować w </a:t>
            </a:r>
            <a:r>
              <a:rPr lang="pl-PL" sz="1800" b="0" dirty="0" err="1">
                <a:latin typeface="+mn-lt"/>
              </a:rPr>
              <a:t>XMLu</a:t>
            </a:r>
            <a:r>
              <a:rPr lang="pl-PL" sz="1800" b="0" dirty="0">
                <a:latin typeface="+mn-lt"/>
              </a:rPr>
              <a:t> – w wielu przypadkach bez modyfikacji kodu aplikacji!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Dostęp do bazy przez JDBC/… </a:t>
            </a:r>
            <a:r>
              <a:rPr lang="pl-PL" sz="1800" b="0" dirty="0">
                <a:latin typeface="+mn-lt"/>
              </a:rPr>
              <a:t>Spring udostępnia wiele metod dostępu do baz danych. Integruje wiele różnych technologii i sprawia, że możemy z nich korzystać w jednolity sposób.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Portlet</a:t>
            </a:r>
            <a:r>
              <a:rPr lang="pl-PL" sz="1800" dirty="0">
                <a:latin typeface="+mn-lt"/>
              </a:rPr>
              <a:t> MVC. </a:t>
            </a:r>
            <a:r>
              <a:rPr lang="pl-PL" sz="1800" b="0" dirty="0">
                <a:latin typeface="+mn-lt"/>
              </a:rPr>
              <a:t>Spring może być wykorzystany także do tworzenia </a:t>
            </a:r>
            <a:r>
              <a:rPr lang="pl-PL" sz="1800" b="0" dirty="0" err="1">
                <a:latin typeface="+mn-lt"/>
              </a:rPr>
              <a:t>portletów</a:t>
            </a:r>
            <a:r>
              <a:rPr lang="pl-PL" sz="1800" b="0" dirty="0">
                <a:latin typeface="+mn-lt"/>
              </a:rPr>
              <a:t>.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WebServices</a:t>
            </a:r>
            <a:r>
              <a:rPr lang="pl-PL" sz="1800" dirty="0">
                <a:latin typeface="+mn-lt"/>
              </a:rPr>
              <a:t> w Springu. </a:t>
            </a:r>
            <a:r>
              <a:rPr lang="pl-PL" sz="1800" b="0" dirty="0">
                <a:latin typeface="+mn-lt"/>
              </a:rPr>
              <a:t>Spring nadaje się do tworzenia </a:t>
            </a:r>
            <a:r>
              <a:rPr lang="pl-PL" sz="1800" b="0" dirty="0" err="1">
                <a:latin typeface="+mn-lt"/>
              </a:rPr>
              <a:t>web</a:t>
            </a:r>
            <a:r>
              <a:rPr lang="pl-PL" sz="1800" b="0" dirty="0">
                <a:latin typeface="+mn-lt"/>
              </a:rPr>
              <a:t> </a:t>
            </a:r>
            <a:r>
              <a:rPr lang="pl-PL" sz="1800" b="0" dirty="0" err="1">
                <a:latin typeface="+mn-lt"/>
              </a:rPr>
              <a:t>services</a:t>
            </a:r>
            <a:r>
              <a:rPr lang="pl-PL" sz="1800" b="0" dirty="0">
                <a:latin typeface="+mn-lt"/>
              </a:rPr>
              <a:t> – są do tego odpowiednie narzędzia w samym </a:t>
            </a:r>
            <a:r>
              <a:rPr lang="pl-PL" sz="1800" b="0" dirty="0" err="1">
                <a:latin typeface="+mn-lt"/>
              </a:rPr>
              <a:t>frameworku</a:t>
            </a:r>
            <a:r>
              <a:rPr lang="pl-PL" sz="1800" b="0" dirty="0">
                <a:latin typeface="+mn-lt"/>
              </a:rPr>
              <a:t> jak i w oddzielnym projekcie </a:t>
            </a:r>
            <a:r>
              <a:rPr lang="pl-PL" sz="1800" b="0" dirty="0" err="1">
                <a:latin typeface="+mn-lt"/>
              </a:rPr>
              <a:t>Spring-WS</a:t>
            </a:r>
            <a:r>
              <a:rPr lang="pl-PL" sz="1800" b="0" dirty="0">
                <a:latin typeface="+mn-lt"/>
              </a:rPr>
              <a:t>.</a:t>
            </a:r>
          </a:p>
          <a:p>
            <a:pPr lvl="1"/>
            <a:r>
              <a:rPr lang="pl-PL" sz="1800" dirty="0">
                <a:latin typeface="+mn-lt"/>
              </a:rPr>
              <a:t> EJB w Springu. </a:t>
            </a:r>
            <a:r>
              <a:rPr lang="pl-PL" sz="1800" b="0" dirty="0">
                <a:latin typeface="+mn-lt"/>
              </a:rPr>
              <a:t>W wielu zastosowaniach zastępuje EJB. Możliwe jest jednak korzystanie z EJB, oraz współdziałanie systemów napisanych w Springu z systemami EJB. Spring może być też użyty do implementacji EJB!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Integracja z JMX, JMS. </a:t>
            </a:r>
            <a:r>
              <a:rPr lang="pl-PL" sz="1800" b="0" dirty="0">
                <a:latin typeface="+mn-lt"/>
              </a:rPr>
              <a:t>Spring może korzystać z tych technologii.</a:t>
            </a:r>
          </a:p>
          <a:p>
            <a:pPr lvl="1"/>
            <a:r>
              <a:rPr lang="pl-PL" sz="1800" b="0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Integracja z językami dynamicznymi. </a:t>
            </a:r>
            <a:r>
              <a:rPr lang="pl-PL" sz="1800" b="0" dirty="0" err="1">
                <a:latin typeface="+mn-lt"/>
              </a:rPr>
              <a:t>Groovy</a:t>
            </a:r>
            <a:r>
              <a:rPr lang="pl-PL" sz="1800" b="0" dirty="0">
                <a:latin typeface="+mn-lt"/>
              </a:rPr>
              <a:t>, </a:t>
            </a:r>
            <a:r>
              <a:rPr lang="pl-PL" sz="1800" b="0" dirty="0" err="1">
                <a:latin typeface="+mn-lt"/>
              </a:rPr>
              <a:t>JRuby</a:t>
            </a:r>
            <a:r>
              <a:rPr lang="pl-PL" sz="1800" b="0" dirty="0">
                <a:latin typeface="+mn-lt"/>
              </a:rPr>
              <a:t>, </a:t>
            </a:r>
            <a:r>
              <a:rPr lang="pl-PL" sz="1800" b="0" dirty="0" err="1">
                <a:latin typeface="+mn-lt"/>
              </a:rPr>
              <a:t>BeanShell</a:t>
            </a:r>
            <a:r>
              <a:rPr lang="pl-PL" sz="1800" b="0" dirty="0">
                <a:latin typeface="+mn-lt"/>
              </a:rPr>
              <a:t> …</a:t>
            </a:r>
            <a:endParaRPr lang="pl-PL" sz="1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90725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7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Pytania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90725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7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Dziękuje …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0825" y="4005263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pl-PL" sz="3200" dirty="0">
                <a:solidFill>
                  <a:schemeClr val="tx1"/>
                </a:solidFill>
                <a:latin typeface="+mn-lt"/>
              </a:rPr>
              <a:t>… że jeszcze nie śpicie ;)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2636838"/>
            <a:ext cx="9072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7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Kontener, </a:t>
            </a:r>
            <a:r>
              <a:rPr lang="pl-PL" sz="6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beany</a:t>
            </a:r>
            <a:r>
              <a:rPr lang="pl-P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IOC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8064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3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call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we will </a:t>
            </a:r>
            <a:r>
              <a:rPr lang="pl-P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call</a:t>
            </a: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endParaRPr lang="pl-P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spcBef>
                <a:spcPct val="50000"/>
              </a:spcBef>
              <a:buFontTx/>
              <a:buNone/>
            </a:pPr>
            <a:r>
              <a:rPr lang="pl-PL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pl-PL" sz="1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Hollywod</a:t>
            </a:r>
            <a:r>
              <a:rPr lang="pl-PL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1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principle</a:t>
            </a:r>
            <a:r>
              <a:rPr lang="pl-PL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60425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Co to jest Spring </a:t>
            </a:r>
            <a:r>
              <a:rPr lang="pl-PL" sz="2000" dirty="0" err="1">
                <a:latin typeface="+mn-lt"/>
              </a:rPr>
              <a:t>bean</a:t>
            </a:r>
            <a:r>
              <a:rPr lang="pl-PL" sz="2000" dirty="0">
                <a:latin typeface="+mn-lt"/>
              </a:rPr>
              <a:t>?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Wszystko jest </a:t>
            </a:r>
            <a:r>
              <a:rPr lang="pl-PL" sz="2000" b="0" dirty="0" err="1">
                <a:latin typeface="+mn-lt"/>
              </a:rPr>
              <a:t>beanem</a:t>
            </a:r>
            <a:r>
              <a:rPr lang="pl-PL" sz="2000" b="0" dirty="0">
                <a:latin typeface="+mn-lt"/>
              </a:rPr>
              <a:t>!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Beany</a:t>
            </a:r>
            <a:r>
              <a:rPr lang="pl-PL" sz="2000" b="0" dirty="0">
                <a:latin typeface="+mn-lt"/>
              </a:rPr>
              <a:t> to dowolne obiekty zarządzane przez kontener </a:t>
            </a:r>
            <a:r>
              <a:rPr lang="pl-PL" sz="2000" b="0" dirty="0" err="1">
                <a:latin typeface="+mn-lt"/>
              </a:rPr>
              <a:t>Springa</a:t>
            </a:r>
            <a:r>
              <a:rPr lang="pl-PL" sz="2000" b="0" dirty="0">
                <a:latin typeface="+mn-lt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Beany</a:t>
            </a:r>
            <a:r>
              <a:rPr lang="pl-PL" sz="2000" b="0" dirty="0">
                <a:latin typeface="+mn-lt"/>
              </a:rPr>
              <a:t> zazwyczaj produkowane są przez fabrykę </a:t>
            </a:r>
            <a:r>
              <a:rPr lang="pl-PL" sz="2000" b="0" dirty="0" err="1">
                <a:latin typeface="+mn-lt"/>
              </a:rPr>
              <a:t>Springa</a:t>
            </a:r>
            <a:r>
              <a:rPr lang="pl-PL" sz="2000" b="0" dirty="0">
                <a:latin typeface="+mn-lt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</a:t>
            </a:r>
            <a:r>
              <a:rPr lang="pl-PL" sz="2000" b="0" dirty="0" err="1">
                <a:latin typeface="+mn-lt"/>
              </a:rPr>
              <a:t>Beany</a:t>
            </a:r>
            <a:r>
              <a:rPr lang="pl-PL" sz="2000" b="0" dirty="0">
                <a:latin typeface="+mn-lt"/>
              </a:rPr>
              <a:t> definiujemy w </a:t>
            </a:r>
            <a:r>
              <a:rPr lang="pl-PL" sz="2000" b="0" i="1" dirty="0">
                <a:latin typeface="+mn-lt"/>
              </a:rPr>
              <a:t>kontekście aplikacji</a:t>
            </a:r>
            <a:r>
              <a:rPr lang="pl-PL" sz="2000" b="0" dirty="0">
                <a:latin typeface="+mn-lt"/>
              </a:rPr>
              <a:t> za pomocą </a:t>
            </a:r>
            <a:r>
              <a:rPr lang="pl-PL" sz="2000" b="0" dirty="0" err="1">
                <a:latin typeface="+mn-lt"/>
              </a:rPr>
              <a:t>XMLa</a:t>
            </a:r>
            <a:r>
              <a:rPr lang="pl-PL" sz="2000" b="0" dirty="0">
                <a:latin typeface="+mn-lt"/>
              </a:rPr>
              <a:t>, </a:t>
            </a:r>
            <a:r>
              <a:rPr lang="pl-PL" sz="2000" b="0" dirty="0" err="1">
                <a:latin typeface="+mn-lt"/>
              </a:rPr>
              <a:t>properties</a:t>
            </a:r>
            <a:r>
              <a:rPr lang="pl-PL" sz="2000" b="0" dirty="0">
                <a:latin typeface="+mn-lt"/>
              </a:rPr>
              <a:t>, kodu Javy lub innych metod (które sami możemy stworzyć).</a:t>
            </a:r>
          </a:p>
          <a:p>
            <a:pPr lvl="1"/>
            <a:endParaRPr lang="pl-PL" sz="2000" b="0" dirty="0">
              <a:latin typeface="+mn-lt"/>
            </a:endParaRP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750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sz="2000" dirty="0">
                <a:latin typeface="+mn-lt"/>
              </a:rPr>
              <a:t>Jak zadeklarować </a:t>
            </a:r>
            <a:r>
              <a:rPr lang="pl-PL" sz="2000" dirty="0" err="1">
                <a:latin typeface="+mn-lt"/>
              </a:rPr>
              <a:t>bean</a:t>
            </a:r>
            <a:r>
              <a:rPr lang="pl-PL" sz="2000" dirty="0">
                <a:latin typeface="+mn-lt"/>
              </a:rPr>
              <a:t>?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Każdy </a:t>
            </a:r>
            <a:r>
              <a:rPr lang="pl-PL" sz="2000" b="0" dirty="0" err="1">
                <a:latin typeface="+mn-lt"/>
              </a:rPr>
              <a:t>bean</a:t>
            </a:r>
            <a:r>
              <a:rPr lang="pl-PL" sz="2000" b="0" dirty="0">
                <a:latin typeface="+mn-lt"/>
              </a:rPr>
              <a:t> ma unikalny identyfikator i klasę.</a:t>
            </a:r>
          </a:p>
          <a:p>
            <a:pPr lvl="1">
              <a:spcBef>
                <a:spcPct val="50000"/>
              </a:spcBef>
            </a:pPr>
            <a:r>
              <a:rPr lang="pl-PL" sz="2000" b="0" dirty="0">
                <a:latin typeface="+mn-lt"/>
              </a:rPr>
              <a:t> Poniższa deklaracja XML definiuje najprostszy </a:t>
            </a:r>
            <a:r>
              <a:rPr lang="pl-PL" sz="2000" b="0" dirty="0" err="1">
                <a:latin typeface="+mn-lt"/>
              </a:rPr>
              <a:t>bean</a:t>
            </a:r>
            <a:r>
              <a:rPr lang="pl-PL" sz="2000" b="0" dirty="0">
                <a:latin typeface="+mn-lt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pl-PL" sz="1800" dirty="0">
              <a:solidFill>
                <a:srgbClr val="FA5A03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lvl="1" algn="ctr">
              <a:spcBef>
                <a:spcPct val="50000"/>
              </a:spcBef>
              <a:buFontTx/>
              <a:buNone/>
            </a:pPr>
            <a:endParaRPr lang="pl-PL" sz="1800" b="0" dirty="0">
              <a:latin typeface="+mn-lt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pl-PL" sz="2000" b="0" dirty="0">
              <a:latin typeface="+mn-lt"/>
            </a:endParaRPr>
          </a:p>
          <a:p>
            <a:pPr lvl="1"/>
            <a:r>
              <a:rPr lang="pl-PL" sz="2000" b="0" dirty="0">
                <a:latin typeface="+mn-lt"/>
              </a:rPr>
              <a:t> Istnieje możliwość definiowana </a:t>
            </a:r>
            <a:r>
              <a:rPr lang="pl-PL" sz="2000" b="0" dirty="0" err="1">
                <a:latin typeface="+mn-lt"/>
              </a:rPr>
              <a:t>beanów</a:t>
            </a:r>
            <a:r>
              <a:rPr lang="pl-PL" sz="2000" b="0" dirty="0">
                <a:latin typeface="+mn-lt"/>
              </a:rPr>
              <a:t> poprzez </a:t>
            </a:r>
            <a:r>
              <a:rPr lang="pl-PL" sz="2000" b="0" dirty="0" err="1">
                <a:latin typeface="+mn-lt"/>
              </a:rPr>
              <a:t>properties</a:t>
            </a:r>
            <a:r>
              <a:rPr lang="pl-PL" sz="2000" b="0" dirty="0">
                <a:latin typeface="+mn-lt"/>
              </a:rPr>
              <a:t> lub bezpośrednio poprzez Javę.</a:t>
            </a:r>
          </a:p>
          <a:p>
            <a:pPr lvl="1"/>
            <a:r>
              <a:rPr lang="pl-PL" sz="2000" b="0" dirty="0">
                <a:latin typeface="+mn-lt"/>
              </a:rPr>
              <a:t> Definicje </a:t>
            </a:r>
            <a:r>
              <a:rPr lang="pl-PL" sz="2000" b="0" dirty="0" err="1">
                <a:latin typeface="+mn-lt"/>
              </a:rPr>
              <a:t>beanów</a:t>
            </a:r>
            <a:r>
              <a:rPr lang="pl-PL" sz="2000" b="0" dirty="0">
                <a:latin typeface="+mn-lt"/>
              </a:rPr>
              <a:t> mogą tworzyć strukturę drzewiastą – można dziedziczyć definicje </a:t>
            </a:r>
            <a:r>
              <a:rPr lang="pl-PL" sz="2000" b="0" dirty="0" err="1">
                <a:latin typeface="+mn-lt"/>
              </a:rPr>
              <a:t>beanów</a:t>
            </a:r>
            <a:r>
              <a:rPr lang="pl-PL" sz="2000" b="0" dirty="0">
                <a:latin typeface="+mn-lt"/>
              </a:rPr>
              <a:t>!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31913" y="2924175"/>
            <a:ext cx="7345362" cy="3460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"prostyBean"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"com.comarch.spring.Bean"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sz="16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Lucida Console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28630" y="5781675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r>
              <a: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 </a:t>
            </a:r>
            <a:r>
              <a:rPr lang="pl-PL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bean</a:t>
            </a:r>
            <a:endParaRPr lang="pl-PL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9750" y="-242888"/>
            <a:ext cx="8712200" cy="5757863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endParaRPr lang="pl-PL" sz="2000" dirty="0">
              <a:latin typeface="+mn-lt"/>
            </a:endParaRPr>
          </a:p>
          <a:p>
            <a:pPr>
              <a:buFontTx/>
              <a:buNone/>
            </a:pPr>
            <a:r>
              <a:rPr lang="pl-PL" sz="2000" dirty="0">
                <a:latin typeface="+mn-lt"/>
              </a:rPr>
              <a:t> Bardziej złożona deklaracja </a:t>
            </a:r>
            <a:r>
              <a:rPr lang="pl-PL" sz="2000" dirty="0" err="1">
                <a:latin typeface="+mn-lt"/>
              </a:rPr>
              <a:t>beana</a:t>
            </a:r>
            <a:r>
              <a:rPr lang="pl-PL" sz="2000" dirty="0">
                <a:latin typeface="+mn-lt"/>
              </a:rPr>
              <a:t> – Spring XML</a:t>
            </a:r>
          </a:p>
          <a:p>
            <a:pPr>
              <a:buFontTx/>
              <a:buNone/>
            </a:pPr>
            <a:r>
              <a:rPr lang="pl-PL" sz="2000" b="0" dirty="0">
                <a:latin typeface="+mn-lt"/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7559675" cy="3279775"/>
          </a:xfrm>
          <a:prstGeom prst="rect">
            <a:avLst/>
          </a:prstGeom>
          <a:solidFill>
            <a:schemeClr val="tx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&lt;bean id=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"hej"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class=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"com.comarch.spring.Hey"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"message"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value=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"Hello"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"names"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&lt;list&gt;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&lt;value&gt;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Heniek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&lt;/value&gt;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&lt;value&gt;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Wiesiek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&lt;/value&gt;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&lt;value&gt;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John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&lt;/value&gt;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&lt;value&gt;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Bill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&lt;/value&gt;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&lt;value&gt;</a:t>
            </a:r>
            <a:r>
              <a:rPr lang="pl-PL" sz="1600" b="0">
                <a:solidFill>
                  <a:srgbClr val="00BB00"/>
                </a:solidFill>
                <a:latin typeface="Lucida Console" pitchFamily="49" charset="0"/>
              </a:rPr>
              <a:t>Jarosław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&lt;/value&gt;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&lt;/list&gt;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&lt;/property&gt;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 b="0">
                <a:solidFill>
                  <a:srgbClr val="00ED00"/>
                </a:solidFill>
                <a:latin typeface="Lucida Console" pitchFamily="49" charset="0"/>
              </a:rPr>
              <a:t>    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&lt;property name=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"numeber"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value=</a:t>
            </a:r>
            <a:r>
              <a:rPr lang="pl-PL" sz="1600" b="0">
                <a:solidFill>
                  <a:srgbClr val="DFDFDF"/>
                </a:solidFill>
                <a:latin typeface="Lucida Console" pitchFamily="49" charset="0"/>
              </a:rPr>
              <a:t>"13"</a:t>
            </a: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 /&gt;</a:t>
            </a:r>
            <a:endParaRPr lang="pl-PL" sz="1600" b="0">
              <a:solidFill>
                <a:srgbClr val="00ED00"/>
              </a:solidFill>
              <a:latin typeface="Lucida Console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sz="1600">
                <a:solidFill>
                  <a:srgbClr val="00ED00"/>
                </a:solidFill>
                <a:latin typeface="Lucida Console" pitchFamily="49" charset="0"/>
              </a:rPr>
              <a:t>&lt;/bean&gt;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3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400" b="1" i="0" u="none" strike="noStrike" cap="none" normalizeH="0" baseline="0" smtClean="0">
            <a:solidFill>
              <a:srgbClr val="333300"/>
            </a:solidFill>
            <a:effectLst/>
            <a:latin typeface="Lucida Bright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3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sz="1400" b="1" i="0" u="none" strike="noStrike" cap="none" normalizeH="0" baseline="0" smtClean="0">
            <a:solidFill>
              <a:srgbClr val="333300"/>
            </a:solidFill>
            <a:effectLst/>
            <a:latin typeface="Lucida Bright" pitchFamily="18" charset="-1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4128</Words>
  <Application>Microsoft PowerPoint</Application>
  <PresentationFormat>On-screen Show (4:3)</PresentationFormat>
  <Paragraphs>673</Paragraphs>
  <Slides>55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Projekt domyślny</vt:lpstr>
      <vt:lpstr>Obraz - mapa bitowa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comarch4</dc:creator>
  <cp:lastModifiedBy>Witold Bołt</cp:lastModifiedBy>
  <cp:revision>56</cp:revision>
  <dcterms:created xsi:type="dcterms:W3CDTF">2006-10-20T11:59:06Z</dcterms:created>
  <dcterms:modified xsi:type="dcterms:W3CDTF">2006-12-12T20:52:25Z</dcterms:modified>
</cp:coreProperties>
</file>