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6" r:id="rId14"/>
    <p:sldId id="268" r:id="rId15"/>
    <p:sldId id="272" r:id="rId16"/>
    <p:sldId id="269" r:id="rId17"/>
    <p:sldId id="270" r:id="rId18"/>
    <p:sldId id="271" r:id="rId19"/>
    <p:sldId id="274" r:id="rId20"/>
    <p:sldId id="273" r:id="rId21"/>
    <p:sldId id="275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99D"/>
    <a:srgbClr val="62D0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A547-DDB7-45D6-8DA1-84C2793B09DD}" type="datetimeFigureOut">
              <a:rPr lang="pl-PL" smtClean="0"/>
              <a:pPr/>
              <a:t>2007-11-22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959A-D4DC-45CB-9D3B-7D650D55DC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A547-DDB7-45D6-8DA1-84C2793B09DD}" type="datetimeFigureOut">
              <a:rPr lang="pl-PL" smtClean="0"/>
              <a:pPr/>
              <a:t>2007-11-22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959A-D4DC-45CB-9D3B-7D650D55DC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A547-DDB7-45D6-8DA1-84C2793B09DD}" type="datetimeFigureOut">
              <a:rPr lang="pl-PL" smtClean="0"/>
              <a:pPr/>
              <a:t>2007-11-22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959A-D4DC-45CB-9D3B-7D650D55DC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A547-DDB7-45D6-8DA1-84C2793B09DD}" type="datetimeFigureOut">
              <a:rPr lang="pl-PL" smtClean="0"/>
              <a:pPr/>
              <a:t>2007-11-22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959A-D4DC-45CB-9D3B-7D650D55DC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A547-DDB7-45D6-8DA1-84C2793B09DD}" type="datetimeFigureOut">
              <a:rPr lang="pl-PL" smtClean="0"/>
              <a:pPr/>
              <a:t>2007-11-22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959A-D4DC-45CB-9D3B-7D650D55DC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A547-DDB7-45D6-8DA1-84C2793B09DD}" type="datetimeFigureOut">
              <a:rPr lang="pl-PL" smtClean="0"/>
              <a:pPr/>
              <a:t>2007-11-22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959A-D4DC-45CB-9D3B-7D650D55DC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A547-DDB7-45D6-8DA1-84C2793B09DD}" type="datetimeFigureOut">
              <a:rPr lang="pl-PL" smtClean="0"/>
              <a:pPr/>
              <a:t>2007-11-22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959A-D4DC-45CB-9D3B-7D650D55DC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A547-DDB7-45D6-8DA1-84C2793B09DD}" type="datetimeFigureOut">
              <a:rPr lang="pl-PL" smtClean="0"/>
              <a:pPr/>
              <a:t>2007-11-22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959A-D4DC-45CB-9D3B-7D650D55DC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A547-DDB7-45D6-8DA1-84C2793B09DD}" type="datetimeFigureOut">
              <a:rPr lang="pl-PL" smtClean="0"/>
              <a:pPr/>
              <a:t>2007-11-22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959A-D4DC-45CB-9D3B-7D650D55DC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A547-DDB7-45D6-8DA1-84C2793B09DD}" type="datetimeFigureOut">
              <a:rPr lang="pl-PL" smtClean="0"/>
              <a:pPr/>
              <a:t>2007-11-22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959A-D4DC-45CB-9D3B-7D650D55DC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A547-DDB7-45D6-8DA1-84C2793B09DD}" type="datetimeFigureOut">
              <a:rPr lang="pl-PL" smtClean="0"/>
              <a:pPr/>
              <a:t>2007-11-22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959A-D4DC-45CB-9D3B-7D650D55DC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4A547-DDB7-45D6-8DA1-84C2793B09DD}" type="datetimeFigureOut">
              <a:rPr lang="pl-PL" smtClean="0"/>
              <a:pPr/>
              <a:t>2007-11-22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959A-D4DC-45CB-9D3B-7D650D55DCF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2357430"/>
            <a:ext cx="7772400" cy="1470025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Część 2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wykład matematyczno-informatyczny</a:t>
            </a:r>
            <a:endParaRPr lang="pl-PL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71604" y="4143380"/>
            <a:ext cx="6400800" cy="928694"/>
          </a:xfrm>
        </p:spPr>
        <p:txBody>
          <a:bodyPr>
            <a:normAutofit lnSpcReduction="10000"/>
          </a:bodyPr>
          <a:lstStyle/>
          <a:p>
            <a:pPr algn="r"/>
            <a:r>
              <a:rPr lang="pl-PL" b="1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Witold Bołt</a:t>
            </a:r>
          </a:p>
          <a:p>
            <a:pPr algn="r"/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witold.bolt@kolor.univ.gda.pl :: www.hope.art.pl</a:t>
            </a:r>
            <a:endParaRPr lang="pl-PL" sz="2000" dirty="0">
              <a:solidFill>
                <a:srgbClr val="BAE9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4071942"/>
            <a:ext cx="876293" cy="1095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1857356" y="6273225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Koło Naukowe Kolor, Uniwersytet Gdański</a:t>
            </a:r>
            <a:endParaRPr lang="pl-PL" sz="2000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Zadanie na szynach</a:t>
            </a:r>
            <a:endParaRPr lang="pl-PL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357298"/>
            <a:ext cx="1250165" cy="1000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357562"/>
            <a:ext cx="1163022" cy="7819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4286256"/>
            <a:ext cx="928694" cy="1220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2500306"/>
            <a:ext cx="1085831" cy="729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pole tekstowe 8"/>
          <p:cNvSpPr txBox="1"/>
          <p:nvPr/>
        </p:nvSpPr>
        <p:spPr>
          <a:xfrm>
            <a:off x="500034" y="1643050"/>
            <a:ext cx="6786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Polecenie:</a:t>
            </a:r>
          </a:p>
          <a:p>
            <a:endParaRPr lang="pl-PL" sz="3200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32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Wiedząc, że w ciągu 4 godzin pewien pociąg przejechał dokładnie 320 km, </a:t>
            </a:r>
            <a:r>
              <a:rPr lang="pl-PL" sz="3200" b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udowodnij</a:t>
            </a:r>
            <a:r>
              <a:rPr lang="pl-PL" sz="32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że w ciągu jednej godziny przejechał dokładnie 80 </a:t>
            </a:r>
            <a:r>
              <a:rPr lang="pl-PL" sz="3200" dirty="0" err="1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</a:t>
            </a:r>
            <a:r>
              <a:rPr lang="pl-PL" sz="32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3200" b="1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714348" y="3000372"/>
            <a:ext cx="7772400" cy="1470025"/>
          </a:xfrm>
        </p:spPr>
        <p:txBody>
          <a:bodyPr/>
          <a:lstStyle/>
          <a:p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Pytania?</a:t>
            </a:r>
            <a:endParaRPr lang="pl-PL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pl-PL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/>
          </a:bodyPr>
          <a:lstStyle/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Rozgrzewka</a:t>
            </a:r>
            <a:b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Zagadka Einsteina</a:t>
            </a:r>
          </a:p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Część matematyczna</a:t>
            </a:r>
            <a:b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Funkcje ciągłe, własność </a:t>
            </a:r>
            <a:r>
              <a:rPr lang="pl-PL" dirty="0" err="1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Darboux</a:t>
            </a: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co z tego wynika</a:t>
            </a:r>
          </a:p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Część informatyczna</a:t>
            </a:r>
            <a:b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2.0 i co dalej… o rozwoju Internetu w ostatnich latach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 wiesz kto to jest?</a:t>
            </a:r>
            <a:endParaRPr lang="pl-PL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3848100" cy="2886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643050"/>
            <a:ext cx="3848100" cy="2886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5214950"/>
            <a:ext cx="1905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 znamy te serwisy?</a:t>
            </a:r>
            <a:endParaRPr lang="pl-PL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 numCol="2">
            <a:normAutofit/>
          </a:bodyPr>
          <a:lstStyle/>
          <a:p>
            <a:pPr marL="447675" indent="-447675"/>
            <a:r>
              <a:rPr lang="pl-PL" dirty="0" err="1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grono.net</a:t>
            </a: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dirty="0" err="1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nasza-klasa.pl</a:t>
            </a: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dirty="0" err="1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Wikipedia</a:t>
            </a: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dirty="0" err="1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MySpace</a:t>
            </a: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dirty="0" err="1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LinkedIn</a:t>
            </a: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dirty="0" err="1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</a:t>
            </a: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dirty="0" err="1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Jamendo</a:t>
            </a: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dirty="0" err="1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dirty="0" err="1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Blogger</a:t>
            </a: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dirty="0" err="1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Digg</a:t>
            </a: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dirty="0" err="1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Wykop.pl</a:t>
            </a: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Wiadomości24</a:t>
            </a:r>
          </a:p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EPULS.PL</a:t>
            </a:r>
          </a:p>
          <a:p>
            <a:pPr marL="447675" indent="-447675"/>
            <a:r>
              <a:rPr lang="pl-PL" dirty="0" err="1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GoldenLine</a:t>
            </a: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dirty="0" err="1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Fotka.pl</a:t>
            </a: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dirty="0" err="1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Flickr</a:t>
            </a: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dirty="0" err="1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Wrzuta.pl</a:t>
            </a: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Moja Generacja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714348" y="3000372"/>
            <a:ext cx="7772400" cy="1470025"/>
          </a:xfrm>
        </p:spPr>
        <p:txBody>
          <a:bodyPr/>
          <a:lstStyle/>
          <a:p>
            <a:r>
              <a:rPr lang="pl-PL" sz="54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 err="1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MySpace</a:t>
            </a:r>
            <a:r>
              <a:rPr lang="pl-PL" sz="28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2800" dirty="0" err="1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Jamendo</a:t>
            </a:r>
            <a:r>
              <a:rPr lang="pl-PL" sz="28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2800" dirty="0" err="1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Flickr</a:t>
            </a:r>
            <a:r>
              <a:rPr lang="pl-PL" sz="28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dirty="0">
              <a:solidFill>
                <a:srgbClr val="BAE9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Kilka liczb</a:t>
            </a:r>
            <a:endParaRPr lang="pl-PL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 numCol="1">
            <a:normAutofit fontScale="77500" lnSpcReduction="20000"/>
          </a:bodyPr>
          <a:lstStyle/>
          <a:p>
            <a:pPr marL="447675" indent="-447675"/>
            <a:r>
              <a:rPr lang="pl-PL" b="1" dirty="0" err="1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Wikipedia</a:t>
            </a:r>
            <a:endParaRPr lang="pl-PL" b="1" dirty="0" smtClean="0">
              <a:solidFill>
                <a:srgbClr val="BAE9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47725" lvl="1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Ponad </a:t>
            </a:r>
            <a:r>
              <a:rPr lang="pl-PL" b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milionów 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artykułów w ponad 250 językach – istnieje od 2000 roku!</a:t>
            </a:r>
            <a:endParaRPr lang="pl-PL" b="1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47725" lvl="1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Ponad </a:t>
            </a:r>
            <a:r>
              <a:rPr lang="pl-PL" b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miliony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artykułów w wersji angielskiej</a:t>
            </a:r>
          </a:p>
          <a:p>
            <a:pPr marL="847725" lvl="1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Ponad </a:t>
            </a:r>
            <a:r>
              <a:rPr lang="pl-PL" b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430 tysięcy 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artykułów w wersji polskiej – 4 miejsce po angielskiej, niemieckiej i francuskiej!</a:t>
            </a:r>
          </a:p>
          <a:p>
            <a:pPr marL="447675" indent="-447675"/>
            <a:r>
              <a:rPr lang="pl-PL" dirty="0" err="1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Flickr</a:t>
            </a:r>
            <a:endParaRPr lang="pl-PL" dirty="0" smtClean="0">
              <a:solidFill>
                <a:srgbClr val="BAE9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47725" lvl="1" indent="-447675"/>
            <a:r>
              <a:rPr lang="pl-PL" b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Kilka tysięcy 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nowych zdjęć na </a:t>
            </a:r>
            <a:r>
              <a:rPr lang="pl-PL" b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minutę</a:t>
            </a:r>
          </a:p>
          <a:p>
            <a:pPr marL="847725" lvl="1" indent="-447675"/>
            <a:r>
              <a:rPr lang="pl-PL" b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 miliona 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zdjęć opisanych w ostatnim miesiącu</a:t>
            </a:r>
          </a:p>
          <a:p>
            <a:pPr marL="447675" indent="-447675"/>
            <a:r>
              <a:rPr lang="pl-PL" dirty="0" err="1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Grono.net</a:t>
            </a:r>
            <a:endParaRPr lang="pl-PL" dirty="0" smtClean="0">
              <a:solidFill>
                <a:srgbClr val="BAE9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47725" lvl="1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Ponad </a:t>
            </a:r>
            <a:r>
              <a:rPr lang="pl-PL" b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1,3 miliona 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użytkowników</a:t>
            </a:r>
          </a:p>
          <a:p>
            <a:pPr marL="447675" indent="-447675"/>
            <a:r>
              <a:rPr lang="pl-PL" dirty="0" err="1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Fotka.pl</a:t>
            </a:r>
            <a:endParaRPr lang="pl-PL" dirty="0" smtClean="0">
              <a:solidFill>
                <a:srgbClr val="BAE9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47725" lvl="1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Ponad </a:t>
            </a:r>
            <a:r>
              <a:rPr lang="pl-PL" b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milionów 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zdjęć i ponad </a:t>
            </a:r>
            <a:r>
              <a:rPr lang="pl-PL" b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milionów 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profili</a:t>
            </a:r>
          </a:p>
          <a:p>
            <a:pPr marL="447675" indent="-447675"/>
            <a:r>
              <a:rPr lang="pl-PL" dirty="0" err="1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Nasza-klasa.pl</a:t>
            </a:r>
            <a:endParaRPr lang="pl-PL" dirty="0" smtClean="0">
              <a:solidFill>
                <a:srgbClr val="BAE9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47725" lvl="1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Ponad </a:t>
            </a:r>
            <a:r>
              <a:rPr lang="pl-PL" b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miliony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użytkowników, ponad </a:t>
            </a:r>
            <a:r>
              <a:rPr lang="pl-PL" b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miliardy 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odsłon w miesiącu!</a:t>
            </a:r>
          </a:p>
          <a:p>
            <a:pPr marL="847725" lvl="1" indent="-447675">
              <a:buNone/>
            </a:pP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Nowy świat?</a:t>
            </a:r>
            <a:endParaRPr lang="pl-PL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 numCol="1">
            <a:normAutofit/>
          </a:bodyPr>
          <a:lstStyle/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Nowa jakość w komunikacji między ludźmi – znosimy bariery:</a:t>
            </a:r>
          </a:p>
          <a:p>
            <a:pPr marL="847725" lvl="1" indent="-447675"/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Odległość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znajomości międzynarodowe</a:t>
            </a:r>
          </a:p>
          <a:p>
            <a:pPr marL="847725" lvl="1" indent="-447675"/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Czas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informacja i ludzie dostępni non-stop</a:t>
            </a:r>
          </a:p>
          <a:p>
            <a:pPr marL="847725" lvl="1" indent="-447675"/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Wykluczenie społeczne 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w sieci w pewnym sensie wszyscy są równi – każdy ma głos</a:t>
            </a:r>
          </a:p>
          <a:p>
            <a:pPr marL="847725" lvl="1" indent="-447675">
              <a:buNone/>
            </a:pP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b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to prawdopodobnie najważniejszy wynalazek ludzkości przynajmniej od czasu wynalezienia pisma.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Nowe</a:t>
            </a:r>
            <a:r>
              <a:rPr lang="pl-PL" sz="36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możliwości – </a:t>
            </a:r>
            <a:r>
              <a:rPr lang="pl-PL" sz="36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nowe</a:t>
            </a:r>
            <a:r>
              <a:rPr lang="pl-PL" sz="36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wymagania </a:t>
            </a:r>
            <a:br>
              <a:rPr lang="pl-PL" sz="36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sz="36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nowe</a:t>
            </a:r>
            <a:r>
              <a:rPr lang="pl-PL" sz="36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zagrożenia!</a:t>
            </a:r>
            <a:endParaRPr lang="pl-PL" sz="3600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 numCol="1">
            <a:normAutofit/>
          </a:bodyPr>
          <a:lstStyle/>
          <a:p>
            <a:pPr marL="447675" indent="-447675"/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Przesyt informacji 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nikt nigdy nie obejrzy całego </a:t>
            </a:r>
            <a:r>
              <a:rPr lang="pl-PL" dirty="0" err="1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nie przeczyta całej </a:t>
            </a:r>
            <a:r>
              <a:rPr lang="pl-PL" dirty="0" err="1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Wikipedii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Sztuka </a:t>
            </a: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wyboru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wyszukiwania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najważniejsze i najcenniejsze umiejętności w nowym świecie!</a:t>
            </a:r>
          </a:p>
          <a:p>
            <a:pPr marL="447675" indent="-447675"/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Rozsądne korzystanie 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dostępnych środków i możliwości</a:t>
            </a:r>
          </a:p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Świadomość możliwości </a:t>
            </a: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wywierania wpływu 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sieć…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714348" y="3000372"/>
            <a:ext cx="7772400" cy="1470025"/>
          </a:xfrm>
        </p:spPr>
        <p:txBody>
          <a:bodyPr/>
          <a:lstStyle/>
          <a:p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Pytania?</a:t>
            </a:r>
            <a:endParaRPr lang="pl-PL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pl-PL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/>
          </a:bodyPr>
          <a:lstStyle/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Rozgrzewka</a:t>
            </a:r>
            <a:b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Zagadka Einsteina</a:t>
            </a:r>
          </a:p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Część matematyczna</a:t>
            </a:r>
            <a:b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Funkcje ciągłe, własność </a:t>
            </a:r>
            <a:r>
              <a:rPr lang="pl-PL" dirty="0" err="1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Darboux</a:t>
            </a: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co z tego wynika</a:t>
            </a:r>
          </a:p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Część informatyczna</a:t>
            </a:r>
            <a:b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2.0 i co dalej… o rozwoju Internetu w ostatnich latach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785786" y="6286520"/>
            <a:ext cx="7715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Zachęcam do zadawania pytań w ciągu całego wykładu!</a:t>
            </a:r>
            <a:endParaRPr lang="pl-PL" sz="1600" b="1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Dyskusja</a:t>
            </a:r>
            <a:endParaRPr lang="pl-PL" sz="3600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 numCol="1">
            <a:normAutofit/>
          </a:bodyPr>
          <a:lstStyle/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Czym dla Ciebie jest Internet?</a:t>
            </a:r>
          </a:p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korzystasz z Internetu? </a:t>
            </a:r>
          </a:p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Jakie korzyści i zagrożenia widzisz?</a:t>
            </a:r>
          </a:p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wyobrażasz sobie świat i Internet za 5 lat?</a:t>
            </a:r>
          </a:p>
          <a:p>
            <a:pPr marL="447675" indent="-447675"/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785786" y="2714620"/>
            <a:ext cx="7772400" cy="214314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uwagę!</a:t>
            </a:r>
            <a:b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Skontaktuj się ze mną jeśli chcesz: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www.hope.art.pl</a:t>
            </a:r>
            <a:endParaRPr lang="pl-PL" dirty="0">
              <a:solidFill>
                <a:srgbClr val="BAE9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Zagadka Einsteina</a:t>
            </a:r>
            <a:endParaRPr lang="pl-PL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/>
          </a:bodyPr>
          <a:lstStyle/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Zagadka logiczna – wymagająca </a:t>
            </a: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skupienia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uwagi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trochę </a:t>
            </a: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myślenia</a:t>
            </a: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Krąży legenda, iż wymyślił ją sam </a:t>
            </a: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 Einstein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Oraz, że twierdził iż </a:t>
            </a: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99% ludzi na świecie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nie jest w stanie jej rozwiązać!</a:t>
            </a:r>
          </a:p>
          <a:p>
            <a:pPr marL="447675" indent="-447675"/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 </a:t>
            </a: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się uda?!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Zagadka Einsteina</a:t>
            </a:r>
            <a:endParaRPr lang="pl-PL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/>
          </a:bodyPr>
          <a:lstStyle/>
          <a:p>
            <a:pPr marL="447675" indent="-447675">
              <a:buNone/>
            </a:pP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Treść </a:t>
            </a:r>
            <a:r>
              <a:rPr lang="pl-PL" dirty="0" err="1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zagadaki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47675" indent="-447675">
              <a:buNone/>
            </a:pP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Pięciu ludzi mieszka w pięciu różnych domach, z których każdy ma inny kolor. Domy ustawione są w jednej linii. Wszyscy palą pięć różnych marek papierosów i piją pięć różnych napojów. Poza tym jeszcze hodują zwierzęta pięciu różnych gatunków. </a:t>
            </a:r>
          </a:p>
          <a:p>
            <a:pPr marL="447675" indent="-447675">
              <a:buNone/>
            </a:pP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>
              <a:buNone/>
            </a:pP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Ponadto, wiemy że…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Zagadka Einsteina</a:t>
            </a:r>
            <a:endParaRPr lang="pl-PL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457200" y="1000108"/>
            <a:ext cx="8543956" cy="5143536"/>
          </a:xfrm>
        </p:spPr>
        <p:txBody>
          <a:bodyPr numCol="2" anchor="ctr">
            <a:noAutofit/>
          </a:bodyPr>
          <a:lstStyle/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62D01F"/>
              </a:buClr>
              <a:buFont typeface="+mj-lt"/>
              <a:buAutoNum type="arabicPeriod"/>
            </a:pP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Norweg</a:t>
            </a: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zamieszkuje 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pierwszy dom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62D01F"/>
              </a:buClr>
              <a:buFont typeface="+mj-lt"/>
              <a:buAutoNum type="arabicPeriod"/>
            </a:pP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Anglik</a:t>
            </a: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mieszka w 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czerwonym domu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62D01F"/>
              </a:buClr>
              <a:buFont typeface="+mj-lt"/>
              <a:buAutoNum type="arabicPeriod"/>
            </a:pP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Zielony dom</a:t>
            </a: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znajduje się po 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lewej stronie domu białego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62D01F"/>
              </a:buClr>
              <a:buFont typeface="+mj-lt"/>
              <a:buAutoNum type="arabicPeriod"/>
            </a:pP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Duńczyk</a:t>
            </a: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pija 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herbatkę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62D01F"/>
              </a:buClr>
              <a:buFont typeface="+mj-lt"/>
              <a:buAutoNum type="arabicPeriod"/>
            </a:pP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Palacz </a:t>
            </a:r>
            <a:r>
              <a:rPr lang="pl-PL" sz="2000" dirty="0" err="1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Rothmansów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mieszka obok 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hodowcy kotów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62D01F"/>
              </a:buClr>
              <a:buFont typeface="+mj-lt"/>
              <a:buAutoNum type="arabicPeriod"/>
            </a:pP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Mieszkaniec 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żółtego domu </a:t>
            </a: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pali </a:t>
            </a:r>
            <a:r>
              <a:rPr lang="pl-PL" sz="2000" dirty="0" err="1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Dunhille</a:t>
            </a:r>
            <a:endParaRPr lang="pl-PL" sz="2000" dirty="0" smtClean="0">
              <a:solidFill>
                <a:srgbClr val="BAE9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62D01F"/>
              </a:buClr>
              <a:buFont typeface="+mj-lt"/>
              <a:buAutoNum type="arabicPeriod"/>
            </a:pP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Niemiec</a:t>
            </a: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pali 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Marlboro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62D01F"/>
              </a:buClr>
              <a:buFont typeface="+mj-lt"/>
              <a:buAutoNum type="arabicPeriod"/>
            </a:pP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Mieszkaniec 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środkowego domu </a:t>
            </a: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pija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mleko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62D01F"/>
              </a:buClr>
              <a:buFont typeface="+mj-lt"/>
              <a:buAutoNum type="arabicPeriod"/>
            </a:pP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Palacz </a:t>
            </a:r>
            <a:r>
              <a:rPr lang="pl-PL" sz="2000" dirty="0" err="1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Rothmansów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sąsiada</a:t>
            </a: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który 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pija wodę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62D01F"/>
              </a:buClr>
              <a:buFont typeface="+mj-lt"/>
              <a:buAutoNum type="arabicPeriod"/>
            </a:pP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Palacz 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Pall </a:t>
            </a:r>
            <a:r>
              <a:rPr lang="pl-PL" sz="2000" dirty="0" err="1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Malli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hoduje 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ptaki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62D01F"/>
              </a:buClr>
              <a:buFont typeface="+mj-lt"/>
              <a:buAutoNum type="arabicPeriod"/>
            </a:pP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Szwed</a:t>
            </a: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hoduje 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62D01F"/>
              </a:buClr>
              <a:buFont typeface="+mj-lt"/>
              <a:buAutoNum type="arabicPeriod"/>
            </a:pP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Norweg</a:t>
            </a: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mieszka obok 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niebieskiego domu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62D01F"/>
              </a:buClr>
              <a:buFont typeface="+mj-lt"/>
              <a:buAutoNum type="arabicPeriod"/>
            </a:pP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Hodowca 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</a:t>
            </a: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mieszka obok 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żółtego domu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62D01F"/>
              </a:buClr>
              <a:buFont typeface="+mj-lt"/>
              <a:buAutoNum type="arabicPeriod"/>
            </a:pP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Palacz 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 Morris </a:t>
            </a: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pija 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piwo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62D01F"/>
              </a:buClr>
              <a:buFont typeface="+mj-lt"/>
              <a:buAutoNum type="arabicPeriod"/>
            </a:pP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zielonym domu </a:t>
            </a:r>
            <a:r>
              <a:rPr lang="pl-PL" sz="20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pija się </a:t>
            </a:r>
            <a:r>
              <a:rPr lang="pl-PL" sz="20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kawę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42910" y="6143644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Pytanie: </a:t>
            </a:r>
            <a:r>
              <a:rPr lang="pl-PL" sz="3200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 hoduje rybki</a:t>
            </a:r>
            <a:r>
              <a:rPr lang="pl-PL" sz="3200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?!</a:t>
            </a:r>
            <a:endParaRPr lang="pl-PL" sz="3200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pl-PL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/>
          </a:bodyPr>
          <a:lstStyle/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Rozgrzewka</a:t>
            </a:r>
            <a:b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Zagadka Einsteina</a:t>
            </a:r>
          </a:p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Część matematyczna</a:t>
            </a:r>
            <a:b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Funkcje ciągłe, własność </a:t>
            </a:r>
            <a:r>
              <a:rPr lang="pl-PL" dirty="0" err="1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Darboux</a:t>
            </a: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co z tego wynika</a:t>
            </a:r>
          </a:p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Część informatyczna</a:t>
            </a:r>
            <a:b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2.0 i co dalej… o rozwoju Internetu w ostatnich latach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Funkcje ciągłe</a:t>
            </a:r>
            <a:endParaRPr lang="pl-PL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/>
          </a:bodyPr>
          <a:lstStyle/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to jest funkcja ciągła?</a:t>
            </a:r>
          </a:p>
          <a:p>
            <a:pPr marL="847725" lvl="1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Intuicja</a:t>
            </a:r>
          </a:p>
          <a:p>
            <a:pPr marL="847725" lvl="1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Definicja</a:t>
            </a:r>
          </a:p>
          <a:p>
            <a:pPr marL="847725" lvl="1" indent="-447675">
              <a:buNone/>
            </a:pP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Przykłady funkcji ciągłych</a:t>
            </a:r>
          </a:p>
          <a:p>
            <a:pPr marL="447675" indent="-447675"/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 wszystkie funkcje są ciągłe?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Własność </a:t>
            </a:r>
            <a:r>
              <a:rPr lang="pl-PL" dirty="0" err="1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Darboux</a:t>
            </a:r>
            <a:endParaRPr lang="pl-PL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 fontScale="92500" lnSpcReduction="10000"/>
          </a:bodyPr>
          <a:lstStyle/>
          <a:p>
            <a:pPr marL="447675" indent="-447675"/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Założenia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Dana jest </a:t>
            </a:r>
            <a:r>
              <a:rPr lang="pl-PL" i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pewna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funkcja ciągła </a:t>
            </a:r>
            <a:r>
              <a:rPr lang="pl-PL" i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wartościach </a:t>
            </a:r>
            <a:r>
              <a:rPr lang="pl-PL" i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rzeczywistych, 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oraz liczby </a:t>
            </a:r>
            <a:r>
              <a:rPr lang="pl-PL" i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x0 &lt; x1 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dziedziny </a:t>
            </a:r>
            <a:r>
              <a:rPr lang="pl-PL" i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</a:t>
            </a: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>
              <a:buNone/>
            </a:pPr>
            <a:endParaRPr lang="pl-PL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Teza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Na zbiorze </a:t>
            </a:r>
            <a:r>
              <a:rPr lang="pl-PL" i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[x0,x1]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funkcja </a:t>
            </a:r>
            <a:r>
              <a:rPr lang="pl-PL" i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przyjmuje wszystkie z wartości pomiędzy </a:t>
            </a:r>
            <a:r>
              <a:rPr lang="pl-PL" i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f(x0)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pl-PL" i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f(x1).</a:t>
            </a:r>
          </a:p>
          <a:p>
            <a:pPr marL="447675" indent="-447675"/>
            <a:endParaRPr lang="pl-PL" i="1" dirty="0" smtClean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/>
            <a:r>
              <a:rPr lang="pl-PL" dirty="0" smtClean="0">
                <a:solidFill>
                  <a:srgbClr val="BAE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Interpretacja z „życia codziennego”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jeśli o 7.00 rano na dworze było 5 stopni Celsjusza a o 12.00 było już 13 stopni, to wiemy, że między 7.00 a 12.00 temperatura osiągała </a:t>
            </a:r>
            <a:r>
              <a:rPr lang="pl-PL" b="1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każdą możliwą wartość</a:t>
            </a:r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przedziału [5,13] stopni.  </a:t>
            </a:r>
            <a:endParaRPr lang="pl-PL" dirty="0" smtClean="0">
              <a:solidFill>
                <a:srgbClr val="BAE9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62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Zadanie na szynach</a:t>
            </a:r>
            <a:endParaRPr lang="pl-PL" dirty="0">
              <a:solidFill>
                <a:srgbClr val="62D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71480"/>
            <a:ext cx="3214710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143380"/>
            <a:ext cx="3520476" cy="2366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714752"/>
            <a:ext cx="2143140" cy="2816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1071546"/>
            <a:ext cx="3800475" cy="2552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554</Words>
  <Application>Microsoft Office PowerPoint</Application>
  <PresentationFormat>Pokaz na ekranie (4:3)</PresentationFormat>
  <Paragraphs>119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Część 2: wykład matematyczno-informatyczny</vt:lpstr>
      <vt:lpstr>Agenda</vt:lpstr>
      <vt:lpstr>Zagadka Einsteina</vt:lpstr>
      <vt:lpstr>Zagadka Einsteina</vt:lpstr>
      <vt:lpstr>Zagadka Einsteina</vt:lpstr>
      <vt:lpstr>Agenda</vt:lpstr>
      <vt:lpstr>Funkcje ciągłe</vt:lpstr>
      <vt:lpstr>Własność Darboux</vt:lpstr>
      <vt:lpstr>Zadanie na szynach</vt:lpstr>
      <vt:lpstr>Zadanie na szynach</vt:lpstr>
      <vt:lpstr>Pytania?</vt:lpstr>
      <vt:lpstr>Agenda</vt:lpstr>
      <vt:lpstr>Czy wiesz kto to jest?</vt:lpstr>
      <vt:lpstr>Czy znamy te serwisy?</vt:lpstr>
      <vt:lpstr>DEMO MySpace, Jamendo, Flickr </vt:lpstr>
      <vt:lpstr>Kilka liczb</vt:lpstr>
      <vt:lpstr>Nowy świat?</vt:lpstr>
      <vt:lpstr>Nowe możliwości – nowe wymagania  – nowe zagrożenia!</vt:lpstr>
      <vt:lpstr>Pytania?</vt:lpstr>
      <vt:lpstr>Dyskusja</vt:lpstr>
      <vt:lpstr>Dziękuję za uwagę!  Skontaktuj się ze mną jeśli chcesz: www.hope.art.pl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Programy Akademickie Microsoft</dc:title>
  <dc:creator>Witold Bołt</dc:creator>
  <cp:lastModifiedBy>Witold Bołt</cp:lastModifiedBy>
  <cp:revision>21</cp:revision>
  <dcterms:created xsi:type="dcterms:W3CDTF">2007-11-15T00:06:25Z</dcterms:created>
  <dcterms:modified xsi:type="dcterms:W3CDTF">2007-11-22T22:49:24Z</dcterms:modified>
</cp:coreProperties>
</file>